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4" r:id="rId4"/>
    <p:sldId id="258" r:id="rId5"/>
    <p:sldId id="259" r:id="rId6"/>
    <p:sldId id="260" r:id="rId7"/>
    <p:sldId id="261" r:id="rId8"/>
    <p:sldId id="263" r:id="rId9"/>
    <p:sldId id="275" r:id="rId10"/>
    <p:sldId id="265" r:id="rId11"/>
    <p:sldId id="271"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5F832A-4260-490F-B19A-C390A2D23F35}" v="87" dt="2025-09-09T22:11:16.972"/>
    <p1510:client id="{52359D3B-4B61-4037-B53E-E32F1FDDEDDA}" v="17" dt="2025-09-10T12:32:02.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45894" autoAdjust="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isley Payton" userId="61471c57-57a6-49d8-a348-8825615f2e64" providerId="ADAL" clId="{52359D3B-4B61-4037-B53E-E32F1FDDEDDA}"/>
    <pc:docChg chg="undo custSel modSld">
      <pc:chgData name="Paisley Payton" userId="61471c57-57a6-49d8-a348-8825615f2e64" providerId="ADAL" clId="{52359D3B-4B61-4037-B53E-E32F1FDDEDDA}" dt="2025-09-10T12:31:52.436" v="35" actId="20577"/>
      <pc:docMkLst>
        <pc:docMk/>
      </pc:docMkLst>
      <pc:sldChg chg="modNotesTx">
        <pc:chgData name="Paisley Payton" userId="61471c57-57a6-49d8-a348-8825615f2e64" providerId="ADAL" clId="{52359D3B-4B61-4037-B53E-E32F1FDDEDDA}" dt="2025-09-10T12:27:27.025" v="26" actId="20577"/>
        <pc:sldMkLst>
          <pc:docMk/>
          <pc:sldMk cId="902680817" sldId="258"/>
        </pc:sldMkLst>
      </pc:sldChg>
      <pc:sldChg chg="modNotesTx">
        <pc:chgData name="Paisley Payton" userId="61471c57-57a6-49d8-a348-8825615f2e64" providerId="ADAL" clId="{52359D3B-4B61-4037-B53E-E32F1FDDEDDA}" dt="2025-09-10T12:30:58.282" v="30" actId="20577"/>
        <pc:sldMkLst>
          <pc:docMk/>
          <pc:sldMk cId="3885368155" sldId="260"/>
        </pc:sldMkLst>
      </pc:sldChg>
      <pc:sldChg chg="modNotesTx">
        <pc:chgData name="Paisley Payton" userId="61471c57-57a6-49d8-a348-8825615f2e64" providerId="ADAL" clId="{52359D3B-4B61-4037-B53E-E32F1FDDEDDA}" dt="2025-09-10T12:29:48.510" v="27" actId="20577"/>
        <pc:sldMkLst>
          <pc:docMk/>
          <pc:sldMk cId="51930734" sldId="261"/>
        </pc:sldMkLst>
      </pc:sldChg>
      <pc:sldChg chg="modNotesTx">
        <pc:chgData name="Paisley Payton" userId="61471c57-57a6-49d8-a348-8825615f2e64" providerId="ADAL" clId="{52359D3B-4B61-4037-B53E-E32F1FDDEDDA}" dt="2025-09-10T12:31:52.436" v="35" actId="20577"/>
        <pc:sldMkLst>
          <pc:docMk/>
          <pc:sldMk cId="639167745" sldId="271"/>
        </pc:sldMkLst>
      </pc:sldChg>
      <pc:sldChg chg="modNotesTx">
        <pc:chgData name="Paisley Payton" userId="61471c57-57a6-49d8-a348-8825615f2e64" providerId="ADAL" clId="{52359D3B-4B61-4037-B53E-E32F1FDDEDDA}" dt="2025-09-10T12:31:33.035" v="34" actId="20577"/>
        <pc:sldMkLst>
          <pc:docMk/>
          <pc:sldMk cId="3696681675" sldId="275"/>
        </pc:sldMkLst>
      </pc:sldChg>
    </pc:docChg>
  </pc:docChgLst>
  <pc:docChgLst>
    <pc:chgData name="Hayley McGannon" userId="2483ce3c-20c5-4e6e-a052-bf8aec98e53d" providerId="ADAL" clId="{F40D78E5-4D46-4990-A92D-5C80E04BB453}"/>
    <pc:docChg chg="sldOrd">
      <pc:chgData name="Hayley McGannon" userId="2483ce3c-20c5-4e6e-a052-bf8aec98e53d" providerId="ADAL" clId="{F40D78E5-4D46-4990-A92D-5C80E04BB453}" dt="2025-09-10T13:26:58.512" v="0" actId="20578"/>
      <pc:docMkLst>
        <pc:docMk/>
      </pc:docMkLst>
      <pc:sldChg chg="ord">
        <pc:chgData name="Hayley McGannon" userId="2483ce3c-20c5-4e6e-a052-bf8aec98e53d" providerId="ADAL" clId="{F40D78E5-4D46-4990-A92D-5C80E04BB453}" dt="2025-09-10T13:26:58.512" v="0" actId="20578"/>
        <pc:sldMkLst>
          <pc:docMk/>
          <pc:sldMk cId="1623554084"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Today we’re going to talk about </a:t>
            </a:r>
            <a:r>
              <a:rPr lang="en-US" i="1" dirty="0"/>
              <a:t>balance</a:t>
            </a:r>
            <a:r>
              <a:rPr lang="en-US" dirty="0"/>
              <a:t>. Not just balance in sports or games, but balance in our bodies. When we balance what we eat with how much we move, our bodies get stronger and healthier inside and out.”</a:t>
            </a: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balance like a seesaw. When you eat healthy foods and get active, the seesaw is steady. But if there’s too much unhealthy food or too little activity, the seesaw tips. That can lead to extra weight, which puts stress on your heart and organs.”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80CA-C28A-3E13-B29F-307EC98A0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EE7D9-A5B0-0691-D8E9-653DF653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197C0-E5A6-AEBB-09FD-E08C8AF90106}"/>
              </a:ext>
            </a:extLst>
          </p:cNvPr>
          <p:cNvSpPr>
            <a:spLocks noGrp="1"/>
          </p:cNvSpPr>
          <p:nvPr>
            <p:ph type="body" idx="1"/>
          </p:nvPr>
        </p:nvSpPr>
        <p:spPr/>
        <p:txBody>
          <a:bodyPr/>
          <a:lstStyle/>
          <a:p>
            <a:r>
              <a:rPr lang="en-US" dirty="0"/>
              <a:t>“Having extra weight isn’t just about how you look—it’s about how your body works. Extra weight can make you feel unhealthy and can hurt your heart and organs over time. A healthy weight means your body is working its best.”</a:t>
            </a:r>
          </a:p>
        </p:txBody>
      </p:sp>
      <p:sp>
        <p:nvSpPr>
          <p:cNvPr id="4" name="Slide Number Placeholder 3">
            <a:extLst>
              <a:ext uri="{FF2B5EF4-FFF2-40B4-BE49-F238E27FC236}">
                <a16:creationId xmlns:a16="http://schemas.microsoft.com/office/drawing/2014/main" id="{58421AB2-7831-908E-92E2-C08E11C9A0F4}"/>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67494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Quiz #1</a:t>
            </a:r>
          </a:p>
          <a:p>
            <a:r>
              <a:rPr lang="en-US" dirty="0"/>
              <a:t>“Let’s test what we’ve learned. True or False: Healthy weight is about how you look on the outside.”</a:t>
            </a:r>
          </a:p>
          <a:p>
            <a:r>
              <a:rPr lang="en-US" dirty="0"/>
              <a:t>[Pause for answers]</a:t>
            </a:r>
            <a:br>
              <a:rPr lang="en-US" dirty="0"/>
            </a:br>
            <a:r>
              <a:rPr lang="en-US" dirty="0"/>
              <a:t>Answer: </a:t>
            </a:r>
            <a:r>
              <a:rPr lang="en-US" b="1" dirty="0"/>
              <a:t>False.</a:t>
            </a:r>
            <a:r>
              <a:rPr lang="en-US" dirty="0"/>
              <a:t> “It’s about how healthy your body is on the inside.”</a:t>
            </a: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“Eating balanced meals is like creating a winning team. Proteins, carbs, veggies, and fruits all play a role in keeping you strong and energized. Try to make your plate colorful—different foods give your body different powers.”</a:t>
            </a:r>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Quiz #2</a:t>
            </a:r>
          </a:p>
          <a:p>
            <a:r>
              <a:rPr lang="en-US" dirty="0"/>
              <a:t>“Which of these is a balanced meal?</a:t>
            </a:r>
          </a:p>
          <a:p>
            <a:br>
              <a:rPr lang="en-US" dirty="0"/>
            </a:br>
            <a:r>
              <a:rPr lang="en-US" dirty="0"/>
              <a:t>a) Candy and soda</a:t>
            </a:r>
            <a:br>
              <a:rPr lang="en-US" dirty="0"/>
            </a:br>
            <a:r>
              <a:rPr lang="en-US" dirty="0"/>
              <a:t>b) Chicken, rice, and vegetables</a:t>
            </a:r>
            <a:br>
              <a:rPr lang="en-US" dirty="0"/>
            </a:br>
            <a:r>
              <a:rPr lang="en-US" dirty="0"/>
              <a:t>c) Chips and juice”</a:t>
            </a:r>
          </a:p>
          <a:p>
            <a:endParaRPr lang="en-US" dirty="0"/>
          </a:p>
          <a:p>
            <a:r>
              <a:rPr lang="en-US" dirty="0"/>
              <a:t>[Pause for answers]</a:t>
            </a:r>
          </a:p>
          <a:p>
            <a:br>
              <a:rPr lang="en-US" dirty="0"/>
            </a:br>
            <a:r>
              <a:rPr lang="en-US" dirty="0"/>
              <a:t>Answer: </a:t>
            </a:r>
            <a:r>
              <a:rPr lang="en-US" b="1" dirty="0"/>
              <a:t>b – Chicken, rice, and vegetables.</a:t>
            </a: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 isn’t only about </a:t>
            </a:r>
            <a:r>
              <a:rPr lang="en-US" i="1" dirty="0"/>
              <a:t>what</a:t>
            </a:r>
            <a:r>
              <a:rPr lang="en-US" dirty="0"/>
              <a:t> you eat, but also </a:t>
            </a:r>
            <a:r>
              <a:rPr lang="en-US" i="1" dirty="0"/>
              <a:t>how</a:t>
            </a:r>
            <a:r>
              <a:rPr lang="en-US" dirty="0"/>
              <a:t>. Eat when you’re hungry, stop when you’re full. And check in with yourself—sometimes we eat because we’re bored or stressed, not because we’re hungry.”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196290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gives you fuel, but you also need to move your body every day. At least 60 minutes of activity is recommended for kids and teens. That could be sports, dancing, biking, or just playing outside—it all counts!”</a:t>
            </a:r>
          </a:p>
        </p:txBody>
      </p:sp>
      <p:sp>
        <p:nvSpPr>
          <p:cNvPr id="4" name="Slide Number Placeholder 3"/>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581331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5F44E-3C35-D9AF-30FC-2F536A9B1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86E1-BEA3-238C-449D-6E230EE93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047CA-A1A1-62E8-30E3-2F66D10C1566}"/>
              </a:ext>
            </a:extLst>
          </p:cNvPr>
          <p:cNvSpPr>
            <a:spLocks noGrp="1"/>
          </p:cNvSpPr>
          <p:nvPr>
            <p:ph type="body" idx="1"/>
          </p:nvPr>
        </p:nvSpPr>
        <p:spPr/>
        <p:txBody>
          <a:bodyPr/>
          <a:lstStyle/>
          <a:p>
            <a:r>
              <a:rPr lang="en-US" dirty="0"/>
              <a:t>“How many minutes should kids and teens move every day?</a:t>
            </a:r>
          </a:p>
          <a:p>
            <a:br>
              <a:rPr lang="en-US" dirty="0"/>
            </a:br>
            <a:r>
              <a:rPr lang="en-US" dirty="0"/>
              <a:t>a) 30 minutes</a:t>
            </a:r>
            <a:br>
              <a:rPr lang="en-US" dirty="0"/>
            </a:br>
            <a:r>
              <a:rPr lang="en-US" dirty="0"/>
              <a:t>b) 60 minutes</a:t>
            </a:r>
            <a:br>
              <a:rPr lang="en-US" dirty="0"/>
            </a:br>
            <a:r>
              <a:rPr lang="en-US" dirty="0"/>
              <a:t>c) 90 minutes”</a:t>
            </a:r>
          </a:p>
          <a:p>
            <a:endParaRPr lang="en-US" dirty="0"/>
          </a:p>
          <a:p>
            <a:r>
              <a:rPr lang="en-US" dirty="0"/>
              <a:t>[Pause for answers]</a:t>
            </a:r>
          </a:p>
          <a:p>
            <a:br>
              <a:rPr lang="en-US" dirty="0"/>
            </a:br>
            <a:r>
              <a:rPr lang="en-US" dirty="0"/>
              <a:t>Answer: </a:t>
            </a:r>
            <a:r>
              <a:rPr lang="en-US" b="1" dirty="0"/>
              <a:t>b – At least 60 minutes.</a:t>
            </a:r>
            <a:endParaRPr lang="en-US" dirty="0"/>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8056D85-D058-95BC-2322-82E57A4B3F48}"/>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358914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your body is balanced, you have more energy for school, sports, and friends. You get stronger, your heart gets healthier, and you build habits that will last a lifetime.”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4163190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B156-DFDF-98C9-4B07-B2C82FBC0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658F3-848F-B3BA-6449-637DBAE0C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523C4-14C9-D318-9293-4235F84B78D8}"/>
              </a:ext>
            </a:extLst>
          </p:cNvPr>
          <p:cNvSpPr>
            <a:spLocks noGrp="1"/>
          </p:cNvSpPr>
          <p:nvPr>
            <p:ph type="body" idx="1"/>
          </p:nvPr>
        </p:nvSpPr>
        <p:spPr/>
        <p:txBody>
          <a:bodyPr/>
          <a:lstStyle/>
          <a:p>
            <a:r>
              <a:rPr lang="en-US" dirty="0"/>
              <a:t>“Fill in the blank: Balance = ______ + ______.”</a:t>
            </a:r>
          </a:p>
          <a:p>
            <a:br>
              <a:rPr lang="en-US" dirty="0"/>
            </a:br>
            <a:r>
              <a:rPr lang="en-US" dirty="0"/>
              <a:t>Answer: </a:t>
            </a:r>
            <a:r>
              <a:rPr lang="en-US" b="1" dirty="0"/>
              <a:t>Healthy food + Physical activity.</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67B631-3C70-7FFD-7ACF-8D9A92B9746C}"/>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3071687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wrap it up. A healthy weight means caring for your body. Balance your food, activity, and mindful eating. And remember, it’s not about being perfect—it’s about making choices each day that help you feel your best. </a:t>
            </a:r>
            <a:r>
              <a:rPr lang="en-US"/>
              <a:t>Strong body = strong future.”</a:t>
            </a:r>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blue and white corner&#10;&#10;AI-generated content may be incorrect.">
            <a:extLst>
              <a:ext uri="{FF2B5EF4-FFF2-40B4-BE49-F238E27FC236}">
                <a16:creationId xmlns:a16="http://schemas.microsoft.com/office/drawing/2014/main" id="{6EB70C02-48E7-E851-280B-B97F4E9DF9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A close up of a clock&#10;&#10;AI-generated content may be incorrect.">
            <a:extLst>
              <a:ext uri="{FF2B5EF4-FFF2-40B4-BE49-F238E27FC236}">
                <a16:creationId xmlns:a16="http://schemas.microsoft.com/office/drawing/2014/main" id="{BD468B21-B4F8-5751-ED0F-17FFC82730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45745"/>
            <a:ext cx="2707009" cy="1055094"/>
          </a:xfrm>
          <a:prstGeom prst="rect">
            <a:avLst/>
          </a:prstGeom>
        </p:spPr>
      </p:pic>
      <p:pic>
        <p:nvPicPr>
          <p:cNvPr id="23" name="Picture 22" descr="American Heart Association Life's Essential 8™ Logo.&#10;">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511747" y="3348360"/>
            <a:ext cx="12362182"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Balanced Bodies: </a:t>
            </a:r>
            <a:endParaRPr kumimoji="0" lang="en-US" sz="8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39" y="4545378"/>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Healthy Weight for a Healthy Life</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445883" y="5403945"/>
            <a:ext cx="12057214"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9956" y="5412180"/>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Presented by the American Heart Association</a:t>
            </a:r>
            <a:endParaRPr lang="en-US" sz="3200" dirty="0">
              <a:solidFill>
                <a:schemeClr val="bg1"/>
              </a:solidFill>
              <a:latin typeface="Lub Dub Medium" panose="020B0603030403020204" pitchFamily="34" charset="0"/>
            </a:endParaRP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BF0B6A-DD1F-50DC-E1FF-888046CDE66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9564" y="1845205"/>
            <a:ext cx="6066135" cy="3929592"/>
          </a:xfrm>
          <a:prstGeom prst="rect">
            <a:avLst/>
          </a:prstGeom>
        </p:spPr>
      </p:pic>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481169"/>
            <a:ext cx="5555938" cy="15668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Does Balance Mean?</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45" y="3154292"/>
            <a:ext cx="4487230" cy="2564805"/>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Healthy food + activity = strong body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Too much unhealthy food or too little activity = extra weight</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Balance helps your heart and organs</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E04F-DCF0-E68B-AED5-9B91B3C45A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D05CB5-4486-D2F5-3D20-3C430F2191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383" y="1109762"/>
            <a:ext cx="7110628" cy="5688502"/>
          </a:xfrm>
          <a:prstGeom prst="rect">
            <a:avLst/>
          </a:prstGeom>
        </p:spPr>
      </p:pic>
      <p:sp>
        <p:nvSpPr>
          <p:cNvPr id="4" name="Title 3">
            <a:extLst>
              <a:ext uri="{FF2B5EF4-FFF2-40B4-BE49-F238E27FC236}">
                <a16:creationId xmlns:a16="http://schemas.microsoft.com/office/drawing/2014/main" id="{8D553AB4-85D9-99A1-E8F2-9B69DB14D78E}"/>
              </a:ext>
            </a:extLst>
          </p:cNvPr>
          <p:cNvSpPr txBox="1">
            <a:spLocks noGrp="1"/>
          </p:cNvSpPr>
          <p:nvPr>
            <p:ph type="title" idx="4294967295"/>
          </p:nvPr>
        </p:nvSpPr>
        <p:spPr>
          <a:xfrm>
            <a:off x="418142" y="1481169"/>
            <a:ext cx="555593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It Matters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DE63496-1B0D-A087-A8FD-1219AF60052D}"/>
              </a:ext>
            </a:extLst>
          </p:cNvPr>
          <p:cNvSpPr txBox="1"/>
          <p:nvPr/>
        </p:nvSpPr>
        <p:spPr>
          <a:xfrm>
            <a:off x="418143" y="2369316"/>
            <a:ext cx="4470240" cy="2564805"/>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Extra weight can make us feel unhealthy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Can hurt our heart and organs over time</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Healthy weight = healthy inside, not about looks</a:t>
            </a:r>
          </a:p>
        </p:txBody>
      </p:sp>
    </p:spTree>
    <p:extLst>
      <p:ext uri="{BB962C8B-B14F-4D97-AF65-F5344CB8AC3E}">
        <p14:creationId xmlns:p14="http://schemas.microsoft.com/office/powerpoint/2010/main" val="162355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805E8F-C250-0696-53D2-73177F3E27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3084" y="889510"/>
            <a:ext cx="7408916" cy="5927133"/>
          </a:xfrm>
          <a:prstGeom prst="rect">
            <a:avLst/>
          </a:prstGeom>
        </p:spPr>
      </p:pic>
      <p:sp>
        <p:nvSpPr>
          <p:cNvPr id="4" name="Title 3">
            <a:extLst>
              <a:ext uri="{FF2B5EF4-FFF2-40B4-BE49-F238E27FC236}">
                <a16:creationId xmlns:a16="http://schemas.microsoft.com/office/drawing/2014/main" id="{B8FF8339-5748-44A2-973D-3B507C02B92F}"/>
              </a:ext>
            </a:extLst>
          </p:cNvPr>
          <p:cNvSpPr txBox="1">
            <a:spLocks noGrp="1"/>
          </p:cNvSpPr>
          <p:nvPr>
            <p:ph type="title" idx="4294967295"/>
          </p:nvPr>
        </p:nvSpPr>
        <p:spPr>
          <a:xfrm>
            <a:off x="418142" y="1481168"/>
            <a:ext cx="6097535"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Healthy weight is about how you look on the outside.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4E888F45-EC82-504B-A7BB-B045A939FD17}"/>
              </a:ext>
            </a:extLst>
          </p:cNvPr>
          <p:cNvSpPr txBox="1"/>
          <p:nvPr/>
        </p:nvSpPr>
        <p:spPr>
          <a:xfrm>
            <a:off x="469451" y="4528156"/>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3" name="TextBox 2">
            <a:extLst>
              <a:ext uri="{FF2B5EF4-FFF2-40B4-BE49-F238E27FC236}">
                <a16:creationId xmlns:a16="http://schemas.microsoft.com/office/drawing/2014/main" id="{05A35B05-A752-0F88-20AD-E3C4EC7F99EA}"/>
              </a:ext>
            </a:extLst>
          </p:cNvPr>
          <p:cNvSpPr txBox="1"/>
          <p:nvPr/>
        </p:nvSpPr>
        <p:spPr>
          <a:xfrm>
            <a:off x="469450" y="51130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8403A11-FB0B-BD1A-0E5A-27BF165300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874" y="1826816"/>
            <a:ext cx="6311983" cy="4231085"/>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Balanced Eating</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389566" y="2435990"/>
            <a:ext cx="4839659" cy="1826141"/>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Eat a mix: proteins, carbs, veggies, fruits</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Provides energy to stay active</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Listen to your hunger cues</a:t>
            </a:r>
          </a:p>
        </p:txBody>
      </p:sp>
    </p:spTree>
    <p:extLst>
      <p:ext uri="{BB962C8B-B14F-4D97-AF65-F5344CB8AC3E}">
        <p14:creationId xmlns:p14="http://schemas.microsoft.com/office/powerpoint/2010/main" val="19431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7697544-67EA-3CC1-4D4D-9A105B43E2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3383" y="1361361"/>
            <a:ext cx="6315473" cy="4956730"/>
          </a:xfrm>
          <a:prstGeom prst="rect">
            <a:avLst/>
          </a:prstGeom>
        </p:spPr>
      </p:pic>
      <p:sp>
        <p:nvSpPr>
          <p:cNvPr id="4" name="Title 1">
            <a:extLst>
              <a:ext uri="{FF2B5EF4-FFF2-40B4-BE49-F238E27FC236}">
                <a16:creationId xmlns:a16="http://schemas.microsoft.com/office/drawing/2014/main" id="{8E73041A-8D81-3CC6-FA1F-3D168AB7F68B}"/>
              </a:ext>
              <a:ext uri="{C183D7F6-B498-43B3-948B-1728B52AA6E4}">
                <adec:decorative xmlns:adec="http://schemas.microsoft.com/office/drawing/2017/decorative" val="0"/>
              </a:ext>
            </a:extLst>
          </p:cNvPr>
          <p:cNvSpPr txBox="1">
            <a:spLocks noGrp="1"/>
          </p:cNvSpPr>
          <p:nvPr>
            <p:ph type="title" idx="4294967295"/>
          </p:nvPr>
        </p:nvSpPr>
        <p:spPr>
          <a:xfrm>
            <a:off x="418142" y="1196279"/>
            <a:ext cx="5343956"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of these is a balanced meal?</a:t>
            </a:r>
          </a:p>
        </p:txBody>
      </p:sp>
      <p:grpSp>
        <p:nvGrpSpPr>
          <p:cNvPr id="3" name="Group 2">
            <a:extLst>
              <a:ext uri="{FF2B5EF4-FFF2-40B4-BE49-F238E27FC236}">
                <a16:creationId xmlns:a16="http://schemas.microsoft.com/office/drawing/2014/main" id="{3A3A5946-FDD7-246B-248A-FEF751236235}"/>
              </a:ext>
              <a:ext uri="{C183D7F6-B498-43B3-948B-1728B52AA6E4}">
                <adec:decorative xmlns:adec="http://schemas.microsoft.com/office/drawing/2017/decorative" val="1"/>
              </a:ext>
            </a:extLst>
          </p:cNvPr>
          <p:cNvGrpSpPr/>
          <p:nvPr/>
        </p:nvGrpSpPr>
        <p:grpSpPr>
          <a:xfrm>
            <a:off x="418143" y="3429000"/>
            <a:ext cx="4541483" cy="1752724"/>
            <a:chOff x="418142" y="4228341"/>
            <a:chExt cx="5802621" cy="1752724"/>
          </a:xfrm>
        </p:grpSpPr>
        <p:sp>
          <p:nvSpPr>
            <p:cNvPr id="6" name="TextBox 5">
              <a:extLst>
                <a:ext uri="{FF2B5EF4-FFF2-40B4-BE49-F238E27FC236}">
                  <a16:creationId xmlns:a16="http://schemas.microsoft.com/office/drawing/2014/main" id="{6F41569B-95B7-1982-20B5-AB3BC57E4859}"/>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Candy and soda</a:t>
              </a:r>
            </a:p>
          </p:txBody>
        </p:sp>
        <p:sp>
          <p:nvSpPr>
            <p:cNvPr id="5" name="TextBox 4">
              <a:extLst>
                <a:ext uri="{FF2B5EF4-FFF2-40B4-BE49-F238E27FC236}">
                  <a16:creationId xmlns:a16="http://schemas.microsoft.com/office/drawing/2014/main" id="{0C700EA8-3F98-240E-C233-69F2D06BC699}"/>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Chips and juice</a:t>
              </a:r>
            </a:p>
          </p:txBody>
        </p:sp>
      </p:grpSp>
      <p:sp>
        <p:nvSpPr>
          <p:cNvPr id="7" name="TextBox 6">
            <a:extLst>
              <a:ext uri="{FF2B5EF4-FFF2-40B4-BE49-F238E27FC236}">
                <a16:creationId xmlns:a16="http://schemas.microsoft.com/office/drawing/2014/main" id="{ED326BB0-8062-1D50-E92F-D98F87DFBD51}"/>
              </a:ext>
            </a:extLst>
          </p:cNvPr>
          <p:cNvSpPr txBox="1"/>
          <p:nvPr/>
        </p:nvSpPr>
        <p:spPr>
          <a:xfrm>
            <a:off x="418141" y="4018072"/>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Chicken, rice, and vegetables</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FB6B69D-9473-7114-6452-1F93F967305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353" y="1173306"/>
            <a:ext cx="5505490" cy="5505490"/>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47721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Eat Mindfully</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2" y="2378841"/>
            <a:ext cx="4669423" cy="1328569"/>
          </a:xfrm>
          <a:prstGeom prst="rect">
            <a:avLst/>
          </a:prstGeom>
          <a:noFill/>
        </p:spPr>
        <p:txBody>
          <a:bodyPr wrap="square" rtlCol="0">
            <a:spAutoFit/>
          </a:bodyPr>
          <a:lstStyle/>
          <a:p>
            <a:pPr marL="342900" indent="-342900">
              <a:buClr>
                <a:srgbClr val="CF222B"/>
              </a:buClr>
              <a:buSzPct val="130000"/>
              <a:buFont typeface="Arial" panose="020B0604020202020204" pitchFamily="34" charset="0"/>
              <a:buChar char="•"/>
            </a:pPr>
            <a:r>
              <a:rPr lang="en-US" sz="2400" b="1" dirty="0">
                <a:latin typeface="Lub Dub Medium" panose="020B0603030403020204" pitchFamily="34" charset="0"/>
              </a:rPr>
              <a:t>Eat when hungry, stop when full</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Notice if you’re eating from stress or boredom</a:t>
            </a:r>
          </a:p>
        </p:txBody>
      </p:sp>
    </p:spTree>
    <p:extLst>
      <p:ext uri="{BB962C8B-B14F-4D97-AF65-F5344CB8AC3E}">
        <p14:creationId xmlns:p14="http://schemas.microsoft.com/office/powerpoint/2010/main" val="519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AE95-D03E-484A-CDFE-689A39BBA3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8468765-32F6-FA91-D41B-4E4C2E28AC7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716" y="1208476"/>
            <a:ext cx="5138132" cy="5383951"/>
          </a:xfrm>
          <a:prstGeom prst="rect">
            <a:avLst/>
          </a:prstGeom>
        </p:spPr>
      </p:pic>
      <p:sp>
        <p:nvSpPr>
          <p:cNvPr id="4" name="Title 3">
            <a:extLst>
              <a:ext uri="{FF2B5EF4-FFF2-40B4-BE49-F238E27FC236}">
                <a16:creationId xmlns:a16="http://schemas.microsoft.com/office/drawing/2014/main" id="{3577E684-C0F3-C8C8-58AF-44DC3B660566}"/>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Daily Movement</a:t>
            </a:r>
          </a:p>
        </p:txBody>
      </p:sp>
      <p:sp>
        <p:nvSpPr>
          <p:cNvPr id="6" name="TextBox 5">
            <a:extLst>
              <a:ext uri="{FF2B5EF4-FFF2-40B4-BE49-F238E27FC236}">
                <a16:creationId xmlns:a16="http://schemas.microsoft.com/office/drawing/2014/main" id="{80ABBD64-9DF9-9785-9268-BFA5926480DD}"/>
              </a:ext>
            </a:extLst>
          </p:cNvPr>
          <p:cNvSpPr txBox="1"/>
          <p:nvPr/>
        </p:nvSpPr>
        <p:spPr>
          <a:xfrm>
            <a:off x="381384" y="2312166"/>
            <a:ext cx="4287894" cy="1697901"/>
          </a:xfrm>
          <a:prstGeom prst="rect">
            <a:avLst/>
          </a:prstGeom>
          <a:noFill/>
        </p:spPr>
        <p:txBody>
          <a:bodyPr wrap="square" rtlCol="0">
            <a:spAutoFit/>
          </a:bodyPr>
          <a:lstStyle/>
          <a:p>
            <a:pPr marL="342900" indent="-342900">
              <a:buClr>
                <a:srgbClr val="CF222B"/>
              </a:buClr>
              <a:buSzPct val="130000"/>
              <a:buFont typeface="Arial" panose="020B0604020202020204" pitchFamily="34" charset="0"/>
              <a:buChar char="•"/>
            </a:pPr>
            <a:r>
              <a:rPr lang="en-US" sz="2400" b="1" dirty="0">
                <a:latin typeface="Lub Dub Medium" panose="020B0603030403020204" pitchFamily="34" charset="0"/>
              </a:rPr>
              <a:t>At least 60 minutes of activity every day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Sports, play, dancing, biking all count</a:t>
            </a:r>
          </a:p>
        </p:txBody>
      </p:sp>
    </p:spTree>
    <p:extLst>
      <p:ext uri="{BB962C8B-B14F-4D97-AF65-F5344CB8AC3E}">
        <p14:creationId xmlns:p14="http://schemas.microsoft.com/office/powerpoint/2010/main" val="2265461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BAAF6-27AA-7C98-5860-A897C94D27B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8F241A8-EF70-CC66-49B5-6257EC48435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592" y="1064119"/>
            <a:ext cx="5398713" cy="5398713"/>
          </a:xfrm>
          <a:prstGeom prst="rect">
            <a:avLst/>
          </a:prstGeom>
        </p:spPr>
      </p:pic>
      <p:sp>
        <p:nvSpPr>
          <p:cNvPr id="4" name="Title 3">
            <a:extLst>
              <a:ext uri="{FF2B5EF4-FFF2-40B4-BE49-F238E27FC236}">
                <a16:creationId xmlns:a16="http://schemas.microsoft.com/office/drawing/2014/main" id="{D09AA3BF-08B3-D4A8-36CC-BB5D6347CC14}"/>
              </a:ext>
            </a:extLst>
          </p:cNvPr>
          <p:cNvSpPr txBox="1">
            <a:spLocks noGrp="1"/>
          </p:cNvSpPr>
          <p:nvPr>
            <p:ph type="title" idx="4294967295"/>
          </p:nvPr>
        </p:nvSpPr>
        <p:spPr>
          <a:xfrm>
            <a:off x="418142" y="1196279"/>
            <a:ext cx="6180242"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How many minutes should kids and teens move every day?</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2" name="TextBox 1">
            <a:extLst>
              <a:ext uri="{FF2B5EF4-FFF2-40B4-BE49-F238E27FC236}">
                <a16:creationId xmlns:a16="http://schemas.microsoft.com/office/drawing/2014/main" id="{52CEE54A-9453-8855-9B68-A58BDFC1ED41}"/>
              </a:ext>
            </a:extLst>
          </p:cNvPr>
          <p:cNvSpPr txBox="1"/>
          <p:nvPr/>
        </p:nvSpPr>
        <p:spPr>
          <a:xfrm>
            <a:off x="418142" y="4825093"/>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60 minutes</a:t>
            </a:r>
          </a:p>
        </p:txBody>
      </p:sp>
      <p:grpSp>
        <p:nvGrpSpPr>
          <p:cNvPr id="3" name="Group 2">
            <a:extLst>
              <a:ext uri="{FF2B5EF4-FFF2-40B4-BE49-F238E27FC236}">
                <a16:creationId xmlns:a16="http://schemas.microsoft.com/office/drawing/2014/main" id="{6CFDD9E0-18DC-7561-38AF-C2C244D7328D}"/>
              </a:ext>
              <a:ext uri="{C183D7F6-B498-43B3-948B-1728B52AA6E4}">
                <adec:decorative xmlns:adec="http://schemas.microsoft.com/office/drawing/2017/decorative" val="1"/>
              </a:ext>
            </a:extLst>
          </p:cNvPr>
          <p:cNvGrpSpPr/>
          <p:nvPr/>
        </p:nvGrpSpPr>
        <p:grpSpPr>
          <a:xfrm>
            <a:off x="418142" y="4243267"/>
            <a:ext cx="5802621" cy="1752724"/>
            <a:chOff x="418142" y="4228341"/>
            <a:chExt cx="5802621" cy="1752724"/>
          </a:xfrm>
        </p:grpSpPr>
        <p:sp>
          <p:nvSpPr>
            <p:cNvPr id="6" name="TextBox 5">
              <a:extLst>
                <a:ext uri="{FF2B5EF4-FFF2-40B4-BE49-F238E27FC236}">
                  <a16:creationId xmlns:a16="http://schemas.microsoft.com/office/drawing/2014/main" id="{500D58D8-D7C1-99BA-9B4C-067574407F5E}"/>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30 minutes</a:t>
              </a:r>
            </a:p>
          </p:txBody>
        </p:sp>
        <p:sp>
          <p:nvSpPr>
            <p:cNvPr id="5" name="TextBox 4">
              <a:extLst>
                <a:ext uri="{FF2B5EF4-FFF2-40B4-BE49-F238E27FC236}">
                  <a16:creationId xmlns:a16="http://schemas.microsoft.com/office/drawing/2014/main" id="{FE7C86B3-48D5-7A24-A18A-540252E1177B}"/>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90 minutes</a:t>
              </a:r>
            </a:p>
          </p:txBody>
        </p:sp>
      </p:grpSp>
    </p:spTree>
    <p:extLst>
      <p:ext uri="{BB962C8B-B14F-4D97-AF65-F5344CB8AC3E}">
        <p14:creationId xmlns:p14="http://schemas.microsoft.com/office/powerpoint/2010/main" val="369668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A54E6EC-D047-E47D-F7DA-03E09EE7570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132" y="1464139"/>
            <a:ext cx="6915628" cy="4610418"/>
          </a:xfrm>
          <a:prstGeom prst="rect">
            <a:avLst/>
          </a:prstGeom>
        </p:spPr>
      </p:pic>
      <p:sp>
        <p:nvSpPr>
          <p:cNvPr id="2" name="Title 1">
            <a:extLst>
              <a:ext uri="{FF2B5EF4-FFF2-40B4-BE49-F238E27FC236}">
                <a16:creationId xmlns:a16="http://schemas.microsoft.com/office/drawing/2014/main" id="{20AA4087-7795-6978-9387-2D877FB9BC96}"/>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Balance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Feels Good</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81383" y="3050829"/>
            <a:ext cx="4476367" cy="1874488"/>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More energy for school, sports, and friends</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Stronger heart and body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Builds lifelong healthy habits</a:t>
            </a:r>
          </a:p>
        </p:txBody>
      </p:sp>
    </p:spTree>
    <p:extLst>
      <p:ext uri="{BB962C8B-B14F-4D97-AF65-F5344CB8AC3E}">
        <p14:creationId xmlns:p14="http://schemas.microsoft.com/office/powerpoint/2010/main" val="95990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FBBB6-88A4-0D23-D6EC-19D66B30B49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D38265F-AEE3-0B6E-2FB5-5DED9EF98B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4573" y="1036604"/>
            <a:ext cx="5529286" cy="5529286"/>
          </a:xfrm>
          <a:prstGeom prst="rect">
            <a:avLst/>
          </a:prstGeom>
        </p:spPr>
      </p:pic>
      <p:sp>
        <p:nvSpPr>
          <p:cNvPr id="4" name="Title 3" descr="Quiz #4: Fill in the blank: Balance = dash + dash">
            <a:extLst>
              <a:ext uri="{FF2B5EF4-FFF2-40B4-BE49-F238E27FC236}">
                <a16:creationId xmlns:a16="http://schemas.microsoft.com/office/drawing/2014/main" id="{8E210DE9-4464-D696-02F4-804917E2E752}"/>
              </a:ext>
            </a:extLst>
          </p:cNvPr>
          <p:cNvSpPr txBox="1">
            <a:spLocks noGrp="1"/>
          </p:cNvSpPr>
          <p:nvPr>
            <p:ph type="title" idx="4294967295"/>
          </p:nvPr>
        </p:nvSpPr>
        <p:spPr>
          <a:xfrm>
            <a:off x="418141" y="1324268"/>
            <a:ext cx="6392234"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#4: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Fill in the blank: Balance = ________ + ________.</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30CB3D77-1460-58F0-50AA-046713F15DD6}"/>
              </a:ext>
            </a:extLst>
          </p:cNvPr>
          <p:cNvSpPr txBox="1"/>
          <p:nvPr/>
        </p:nvSpPr>
        <p:spPr>
          <a:xfrm>
            <a:off x="418141" y="4165992"/>
            <a:ext cx="5826432" cy="1135824"/>
          </a:xfrm>
          <a:prstGeom prst="rect">
            <a:avLst/>
          </a:prstGeom>
          <a:noFill/>
        </p:spPr>
        <p:txBody>
          <a:bodyPr wrap="square" rtlCol="0">
            <a:spAutoFit/>
          </a:bodyPr>
          <a:lstStyle/>
          <a:p>
            <a:pPr algn="ctr">
              <a:lnSpc>
                <a:spcPct val="150000"/>
              </a:lnSpc>
            </a:pPr>
            <a:r>
              <a:rPr lang="en-US" sz="2400" b="1" dirty="0">
                <a:solidFill>
                  <a:srgbClr val="CF222B"/>
                </a:solidFill>
                <a:latin typeface="Lub Dub Medium" panose="020B0603030403020204" pitchFamily="34" charset="0"/>
              </a:rPr>
              <a:t>Answer: </a:t>
            </a:r>
          </a:p>
          <a:p>
            <a:pPr algn="ctr">
              <a:lnSpc>
                <a:spcPct val="150000"/>
              </a:lnSpc>
            </a:pPr>
            <a:r>
              <a:rPr lang="en-US" sz="2400" b="1" dirty="0">
                <a:latin typeface="Lub Dub Medium" panose="020B0603030403020204" pitchFamily="34" charset="0"/>
              </a:rPr>
              <a:t>Healthy food + Physical activity</a:t>
            </a:r>
          </a:p>
        </p:txBody>
      </p:sp>
    </p:spTree>
    <p:extLst>
      <p:ext uri="{BB962C8B-B14F-4D97-AF65-F5344CB8AC3E}">
        <p14:creationId xmlns:p14="http://schemas.microsoft.com/office/powerpoint/2010/main" val="6391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3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BC9AA6-27FC-5A01-F42F-C9365B0BB8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7391" y="1388951"/>
            <a:ext cx="7737717" cy="5158891"/>
          </a:xfrm>
          <a:prstGeom prst="rect">
            <a:avLst/>
          </a:prstGeom>
        </p:spPr>
      </p:pic>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2" y="2449918"/>
            <a:ext cx="4114948" cy="2194640"/>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Healthy weight = caring for your body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Balance food, activity, and mindful eating</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Strong body = strong future</a:t>
            </a: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933</TotalTime>
  <Words>804</Words>
  <Application>Microsoft Office PowerPoint</Application>
  <PresentationFormat>Widescreen</PresentationFormat>
  <Paragraphs>80</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Balanced Bodies: </vt:lpstr>
      <vt:lpstr>What Does Balance Mean?</vt:lpstr>
      <vt:lpstr>Why It Matters</vt:lpstr>
      <vt:lpstr>Quiz #1: Healthy weight is about how you look on the outside.</vt:lpstr>
      <vt:lpstr>Balanced Eating</vt:lpstr>
      <vt:lpstr>Quiz #2: Which of these is a balanced meal?</vt:lpstr>
      <vt:lpstr>Eat Mindfully</vt:lpstr>
      <vt:lpstr>Daily Movement</vt:lpstr>
      <vt:lpstr>Quiz #3: How many minutes should kids and teens move every day?</vt:lpstr>
      <vt:lpstr>Why Balance  Feels Good</vt:lpstr>
      <vt:lpstr>Quiz #4: Fill in the blank: Balance = ________ + ________.</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Balanced Bodies: </dc:title>
  <dc:creator>Travis Entrekin (NAT Field Campaigns - NC Consultant)</dc:creator>
  <cp:lastModifiedBy>Sai Charan Gode</cp:lastModifiedBy>
  <cp:revision>57</cp:revision>
  <dcterms:created xsi:type="dcterms:W3CDTF">2025-09-05T00:29:10Z</dcterms:created>
  <dcterms:modified xsi:type="dcterms:W3CDTF">2025-11-21T09:24:26Z</dcterms:modified>
</cp:coreProperties>
</file>