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74" r:id="rId4"/>
    <p:sldId id="258" r:id="rId5"/>
    <p:sldId id="259" r:id="rId6"/>
    <p:sldId id="260" r:id="rId7"/>
    <p:sldId id="261" r:id="rId8"/>
    <p:sldId id="278" r:id="rId9"/>
    <p:sldId id="279" r:id="rId10"/>
    <p:sldId id="280" r:id="rId11"/>
    <p:sldId id="265" r:id="rId12"/>
    <p:sldId id="27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222B"/>
    <a:srgbClr val="0088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14A081-E725-4474-95C4-46E00C20C08D}" v="100" dt="2025-09-11T19:57:08.454"/>
    <p1510:client id="{E252975F-D1F2-481D-BCB1-7B58BAEE284B}" v="14" dt="2025-09-12T13:18:23.2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7" autoAdjust="0"/>
    <p:restoredTop sz="62745" autoAdjust="0"/>
  </p:normalViewPr>
  <p:slideViewPr>
    <p:cSldViewPr snapToGrid="0">
      <p:cViewPr varScale="1">
        <p:scale>
          <a:sx n="67" d="100"/>
          <a:sy n="67" d="100"/>
        </p:scale>
        <p:origin x="640" y="4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isley Payton" userId="61471c57-57a6-49d8-a348-8825615f2e64" providerId="ADAL" clId="{E252975F-D1F2-481D-BCB1-7B58BAEE284B}"/>
    <pc:docChg chg="modSld">
      <pc:chgData name="Paisley Payton" userId="61471c57-57a6-49d8-a348-8825615f2e64" providerId="ADAL" clId="{E252975F-D1F2-481D-BCB1-7B58BAEE284B}" dt="2025-09-12T13:18:28.273" v="12" actId="20577"/>
      <pc:docMkLst>
        <pc:docMk/>
      </pc:docMkLst>
      <pc:sldChg chg="modNotesTx">
        <pc:chgData name="Paisley Payton" userId="61471c57-57a6-49d8-a348-8825615f2e64" providerId="ADAL" clId="{E252975F-D1F2-481D-BCB1-7B58BAEE284B}" dt="2025-09-12T13:16:52.104" v="3" actId="20577"/>
        <pc:sldMkLst>
          <pc:docMk/>
          <pc:sldMk cId="713448462" sldId="256"/>
        </pc:sldMkLst>
      </pc:sldChg>
      <pc:sldChg chg="modNotesTx">
        <pc:chgData name="Paisley Payton" userId="61471c57-57a6-49d8-a348-8825615f2e64" providerId="ADAL" clId="{E252975F-D1F2-481D-BCB1-7B58BAEE284B}" dt="2025-09-12T13:15:19.088" v="2" actId="20577"/>
        <pc:sldMkLst>
          <pc:docMk/>
          <pc:sldMk cId="902680817" sldId="258"/>
        </pc:sldMkLst>
      </pc:sldChg>
      <pc:sldChg chg="modNotesTx">
        <pc:chgData name="Paisley Payton" userId="61471c57-57a6-49d8-a348-8825615f2e64" providerId="ADAL" clId="{E252975F-D1F2-481D-BCB1-7B58BAEE284B}" dt="2025-09-12T13:17:18.693" v="5" actId="20577"/>
        <pc:sldMkLst>
          <pc:docMk/>
          <pc:sldMk cId="3885368155" sldId="260"/>
        </pc:sldMkLst>
      </pc:sldChg>
      <pc:sldChg chg="modNotesTx">
        <pc:chgData name="Paisley Payton" userId="61471c57-57a6-49d8-a348-8825615f2e64" providerId="ADAL" clId="{E252975F-D1F2-481D-BCB1-7B58BAEE284B}" dt="2025-09-12T13:18:28.273" v="12" actId="20577"/>
        <pc:sldMkLst>
          <pc:docMk/>
          <pc:sldMk cId="3968278618" sldId="270"/>
        </pc:sldMkLst>
      </pc:sldChg>
      <pc:sldChg chg="modNotesTx">
        <pc:chgData name="Paisley Payton" userId="61471c57-57a6-49d8-a348-8825615f2e64" providerId="ADAL" clId="{E252975F-D1F2-481D-BCB1-7B58BAEE284B}" dt="2025-09-12T13:17:39.144" v="8" actId="20577"/>
        <pc:sldMkLst>
          <pc:docMk/>
          <pc:sldMk cId="3878854078" sldId="278"/>
        </pc:sldMkLst>
      </pc:sldChg>
      <pc:sldChg chg="modNotesTx">
        <pc:chgData name="Paisley Payton" userId="61471c57-57a6-49d8-a348-8825615f2e64" providerId="ADAL" clId="{E252975F-D1F2-481D-BCB1-7B58BAEE284B}" dt="2025-09-12T13:18:01.833" v="10" actId="20577"/>
        <pc:sldMkLst>
          <pc:docMk/>
          <pc:sldMk cId="4015044024" sldId="28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B16418-2EB0-491B-828F-E8D5166AA08F}" type="datetimeFigureOut">
              <a:rPr lang="en-US" smtClean="0"/>
              <a:t>11/21/2025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3561B2-32BC-48BE-9671-9D4E2916961A}" type="slidenum">
              <a:rPr lang="en-US" smtClean="0"/>
              <a:t>‹#›</a:t>
            </a:fld>
            <a:endParaRPr lang="en-US"/>
          </a:p>
        </p:txBody>
      </p:sp>
    </p:spTree>
    <p:extLst>
      <p:ext uri="{BB962C8B-B14F-4D97-AF65-F5344CB8AC3E}">
        <p14:creationId xmlns:p14="http://schemas.microsoft.com/office/powerpoint/2010/main" val="3517155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53561B2-32BC-48BE-9671-9D4E2916961A}" type="slidenum">
              <a:rPr lang="en-US" smtClean="0"/>
              <a:t>1</a:t>
            </a:fld>
            <a:endParaRPr lang="en-US"/>
          </a:p>
        </p:txBody>
      </p:sp>
    </p:spTree>
    <p:extLst>
      <p:ext uri="{BB962C8B-B14F-4D97-AF65-F5344CB8AC3E}">
        <p14:creationId xmlns:p14="http://schemas.microsoft.com/office/powerpoint/2010/main" val="3041663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I’m so excited to be here with the American Heart Association and NFL PLAY 60. Today we’re going to talk about how moving our bodies gives us energy, helps us grow strong, and makes learning and playing easier. Think of exercise as your superpower—it boosts your day in so many ways!”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53561B2-32BC-48BE-9671-9D4E2916961A}" type="slidenum">
              <a:rPr lang="en-US" smtClean="0"/>
              <a:t>2</a:t>
            </a:fld>
            <a:endParaRPr lang="en-US"/>
          </a:p>
        </p:txBody>
      </p:sp>
    </p:spTree>
    <p:extLst>
      <p:ext uri="{BB962C8B-B14F-4D97-AF65-F5344CB8AC3E}">
        <p14:creationId xmlns:p14="http://schemas.microsoft.com/office/powerpoint/2010/main" val="3172157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C80CA-C28A-3E13-B29F-307EC98A0B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AEE7D9-A5B0-0691-D8E9-653DF65371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5197C0-E5A6-AEBB-09FD-E08C8AF90106}"/>
              </a:ext>
            </a:extLst>
          </p:cNvPr>
          <p:cNvSpPr>
            <a:spLocks noGrp="1"/>
          </p:cNvSpPr>
          <p:nvPr>
            <p:ph type="body" idx="1"/>
          </p:nvPr>
        </p:nvSpPr>
        <p:spPr/>
        <p:txBody>
          <a:bodyPr/>
          <a:lstStyle/>
          <a:p>
            <a:r>
              <a:rPr lang="en-US" dirty="0"/>
              <a:t>“When you move, your body and brain get stronger. Exercise helps your brain release feel-good hormones that improve focus. It makes your heart stronger and protects you from disease later in life. And it builds strong bones and muscles. So every time you’re active, you’re powering up your brain, heart, and body.”</a:t>
            </a: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58421AB2-7831-908E-92E2-C08E11C9A0F4}"/>
              </a:ext>
            </a:extLst>
          </p:cNvPr>
          <p:cNvSpPr>
            <a:spLocks noGrp="1"/>
          </p:cNvSpPr>
          <p:nvPr>
            <p:ph type="sldNum" sz="quarter" idx="5"/>
          </p:nvPr>
        </p:nvSpPr>
        <p:spPr/>
        <p:txBody>
          <a:bodyPr/>
          <a:lstStyle/>
          <a:p>
            <a:fld id="{B53561B2-32BC-48BE-9671-9D4E2916961A}" type="slidenum">
              <a:rPr lang="en-US" smtClean="0"/>
              <a:t>3</a:t>
            </a:fld>
            <a:endParaRPr lang="en-US"/>
          </a:p>
        </p:txBody>
      </p:sp>
    </p:spTree>
    <p:extLst>
      <p:ext uri="{BB962C8B-B14F-4D97-AF65-F5344CB8AC3E}">
        <p14:creationId xmlns:p14="http://schemas.microsoft.com/office/powerpoint/2010/main" val="2674944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question for you: What is the daily goal for kids and teens?</a:t>
            </a:r>
          </a:p>
          <a:p>
            <a:br>
              <a:rPr lang="en-US" dirty="0"/>
            </a:br>
            <a:r>
              <a:rPr lang="en-US" dirty="0"/>
              <a:t>a) 30 minutes</a:t>
            </a:r>
            <a:br>
              <a:rPr lang="en-US" dirty="0"/>
            </a:br>
            <a:r>
              <a:rPr lang="en-US" dirty="0"/>
              <a:t>b) 60 minutes</a:t>
            </a:r>
            <a:br>
              <a:rPr lang="en-US" dirty="0"/>
            </a:br>
            <a:r>
              <a:rPr lang="en-US" dirty="0"/>
              <a:t>c) 90 minutes</a:t>
            </a:r>
          </a:p>
          <a:p>
            <a:endParaRPr lang="en-US" dirty="0"/>
          </a:p>
          <a:p>
            <a:r>
              <a:rPr lang="en-US" dirty="0"/>
              <a:t>[Pause and let students answer.]</a:t>
            </a:r>
          </a:p>
          <a:p>
            <a:br>
              <a:rPr lang="en-US" dirty="0"/>
            </a:br>
            <a:r>
              <a:rPr lang="en-US" dirty="0"/>
              <a:t>That’s right—it’s </a:t>
            </a:r>
            <a:r>
              <a:rPr lang="en-US" b="1" dirty="0"/>
              <a:t>b) 60 minutes every day!</a:t>
            </a:r>
            <a:r>
              <a:rPr lang="en-US" dirty="0"/>
              <a:t>”</a:t>
            </a:r>
          </a:p>
        </p:txBody>
      </p:sp>
      <p:sp>
        <p:nvSpPr>
          <p:cNvPr id="4" name="Slide Number Placeholder 3"/>
          <p:cNvSpPr>
            <a:spLocks noGrp="1"/>
          </p:cNvSpPr>
          <p:nvPr>
            <p:ph type="sldNum" sz="quarter" idx="5"/>
          </p:nvPr>
        </p:nvSpPr>
        <p:spPr/>
        <p:txBody>
          <a:bodyPr/>
          <a:lstStyle/>
          <a:p>
            <a:fld id="{B53561B2-32BC-48BE-9671-9D4E2916961A}" type="slidenum">
              <a:rPr lang="en-US" smtClean="0"/>
              <a:t>4</a:t>
            </a:fld>
            <a:endParaRPr lang="en-US"/>
          </a:p>
        </p:txBody>
      </p:sp>
    </p:spTree>
    <p:extLst>
      <p:ext uri="{BB962C8B-B14F-4D97-AF65-F5344CB8AC3E}">
        <p14:creationId xmlns:p14="http://schemas.microsoft.com/office/powerpoint/2010/main" val="1991565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American Heart Association and the NFL teamed up to create the PLAY 60 Challenge. The goal is simple—get 60 minutes of play every day. That could be sports, dance, biking, walking, or just playing games. As long as you’re moving, it counts!”</a:t>
            </a:r>
          </a:p>
        </p:txBody>
      </p:sp>
      <p:sp>
        <p:nvSpPr>
          <p:cNvPr id="4" name="Slide Number Placeholder 3"/>
          <p:cNvSpPr>
            <a:spLocks noGrp="1"/>
          </p:cNvSpPr>
          <p:nvPr>
            <p:ph type="sldNum" sz="quarter" idx="5"/>
          </p:nvPr>
        </p:nvSpPr>
        <p:spPr/>
        <p:txBody>
          <a:bodyPr/>
          <a:lstStyle/>
          <a:p>
            <a:fld id="{B53561B2-32BC-48BE-9671-9D4E2916961A}" type="slidenum">
              <a:rPr lang="en-US" smtClean="0"/>
              <a:t>5</a:t>
            </a:fld>
            <a:endParaRPr lang="en-US"/>
          </a:p>
        </p:txBody>
      </p:sp>
    </p:spTree>
    <p:extLst>
      <p:ext uri="{BB962C8B-B14F-4D97-AF65-F5344CB8AC3E}">
        <p14:creationId xmlns:p14="http://schemas.microsoft.com/office/powerpoint/2010/main" val="2136759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“True or False: PLAY 60 means you have to play football for 60 minutes every day.</a:t>
            </a:r>
            <a:br>
              <a:rPr lang="en-US" dirty="0"/>
            </a:br>
            <a:r>
              <a:rPr lang="en-US" dirty="0"/>
              <a:t>[Pause for answers.]</a:t>
            </a:r>
            <a:br>
              <a:rPr lang="en-US" dirty="0"/>
            </a:br>
            <a:r>
              <a:rPr lang="en-US" dirty="0"/>
              <a:t>The answer is </a:t>
            </a:r>
            <a:r>
              <a:rPr lang="en-US" b="1" dirty="0"/>
              <a:t>False!</a:t>
            </a:r>
            <a:r>
              <a:rPr lang="en-US" dirty="0"/>
              <a:t> PLAY 60 is about any kind of fun movement—not just football.”</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53561B2-32BC-48BE-9671-9D4E2916961A}" type="slidenum">
              <a:rPr lang="en-US" smtClean="0"/>
              <a:t>6</a:t>
            </a:fld>
            <a:endParaRPr lang="en-US"/>
          </a:p>
        </p:txBody>
      </p:sp>
    </p:spTree>
    <p:extLst>
      <p:ext uri="{BB962C8B-B14F-4D97-AF65-F5344CB8AC3E}">
        <p14:creationId xmlns:p14="http://schemas.microsoft.com/office/powerpoint/2010/main" val="2128619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brainstorm! You could dance to your favorite song, ride your bike or scooter, play soccer, basketball, or flag football, or even take the dog for a walk or play tag. The important thing is to find something you enjoy.”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53561B2-32BC-48BE-9671-9D4E2916961A}" type="slidenum">
              <a:rPr lang="en-US" smtClean="0"/>
              <a:t>7</a:t>
            </a:fld>
            <a:endParaRPr lang="en-US"/>
          </a:p>
        </p:txBody>
      </p:sp>
    </p:spTree>
    <p:extLst>
      <p:ext uri="{BB962C8B-B14F-4D97-AF65-F5344CB8AC3E}">
        <p14:creationId xmlns:p14="http://schemas.microsoft.com/office/powerpoint/2010/main" val="1962907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A313E-131D-5B4E-D6F0-557FC5C5FB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8D166A-E9B3-BF78-7E7C-C889C9AC26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6C1D97-6274-BA46-C420-D5B8CB96796D}"/>
              </a:ext>
            </a:extLst>
          </p:cNvPr>
          <p:cNvSpPr>
            <a:spLocks noGrp="1"/>
          </p:cNvSpPr>
          <p:nvPr>
            <p:ph type="body" idx="1"/>
          </p:nvPr>
        </p:nvSpPr>
        <p:spPr/>
        <p:txBody>
          <a:bodyPr/>
          <a:lstStyle/>
          <a:p>
            <a:r>
              <a:rPr lang="en-US" dirty="0"/>
              <a:t>“Which of these activities counts toward PLAY 60?</a:t>
            </a:r>
          </a:p>
          <a:p>
            <a:br>
              <a:rPr lang="en-US" dirty="0"/>
            </a:br>
            <a:r>
              <a:rPr lang="en-US" dirty="0"/>
              <a:t>a) Sitting and watching TV</a:t>
            </a:r>
            <a:br>
              <a:rPr lang="en-US" dirty="0"/>
            </a:br>
            <a:r>
              <a:rPr lang="en-US" dirty="0"/>
              <a:t>b) Dancing with friends</a:t>
            </a:r>
            <a:br>
              <a:rPr lang="en-US" dirty="0"/>
            </a:br>
            <a:r>
              <a:rPr lang="en-US" dirty="0"/>
              <a:t>[Pause for answers.]</a:t>
            </a:r>
          </a:p>
          <a:p>
            <a:br>
              <a:rPr lang="en-US" dirty="0"/>
            </a:br>
            <a:r>
              <a:rPr lang="en-US" dirty="0"/>
              <a:t>Yes—</a:t>
            </a:r>
            <a:r>
              <a:rPr lang="en-US" b="1" dirty="0"/>
              <a:t>b) Dancing with friends!</a:t>
            </a:r>
            <a:r>
              <a:rPr lang="en-US" dirty="0"/>
              <a:t> If it gets you moving, it counts.”</a:t>
            </a: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5B53F088-9B64-6A2A-B641-18DA1F5B206E}"/>
              </a:ext>
            </a:extLst>
          </p:cNvPr>
          <p:cNvSpPr>
            <a:spLocks noGrp="1"/>
          </p:cNvSpPr>
          <p:nvPr>
            <p:ph type="sldNum" sz="quarter" idx="5"/>
          </p:nvPr>
        </p:nvSpPr>
        <p:spPr/>
        <p:txBody>
          <a:bodyPr/>
          <a:lstStyle/>
          <a:p>
            <a:fld id="{B53561B2-32BC-48BE-9671-9D4E2916961A}" type="slidenum">
              <a:rPr lang="en-US" smtClean="0"/>
              <a:t>8</a:t>
            </a:fld>
            <a:endParaRPr lang="en-US"/>
          </a:p>
        </p:txBody>
      </p:sp>
    </p:spTree>
    <p:extLst>
      <p:ext uri="{BB962C8B-B14F-4D97-AF65-F5344CB8AC3E}">
        <p14:creationId xmlns:p14="http://schemas.microsoft.com/office/powerpoint/2010/main" val="31094032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1737B-8A60-0D2F-80AA-77C9B224C5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90EE4D-6D13-1062-1049-FE7A3C721B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9ECBB9-141D-05D2-1F30-CF9AA5BF06F9}"/>
              </a:ext>
            </a:extLst>
          </p:cNvPr>
          <p:cNvSpPr>
            <a:spLocks noGrp="1"/>
          </p:cNvSpPr>
          <p:nvPr>
            <p:ph type="body" idx="1"/>
          </p:nvPr>
        </p:nvSpPr>
        <p:spPr/>
        <p:txBody>
          <a:bodyPr/>
          <a:lstStyle/>
          <a:p>
            <a:r>
              <a:rPr lang="en-US" dirty="0"/>
              <a:t>“Exercise works best when you combine it with other healthy habits—like eating fruits and veggies, staying active with friends or family, and making movement part of your daily routine.”</a:t>
            </a: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C4EA759-0C01-25AD-93A3-08C8DA81E444}"/>
              </a:ext>
            </a:extLst>
          </p:cNvPr>
          <p:cNvSpPr>
            <a:spLocks noGrp="1"/>
          </p:cNvSpPr>
          <p:nvPr>
            <p:ph type="sldNum" sz="quarter" idx="5"/>
          </p:nvPr>
        </p:nvSpPr>
        <p:spPr/>
        <p:txBody>
          <a:bodyPr/>
          <a:lstStyle/>
          <a:p>
            <a:fld id="{B53561B2-32BC-48BE-9671-9D4E2916961A}" type="slidenum">
              <a:rPr lang="en-US" smtClean="0"/>
              <a:t>9</a:t>
            </a:fld>
            <a:endParaRPr lang="en-US"/>
          </a:p>
        </p:txBody>
      </p:sp>
    </p:spTree>
    <p:extLst>
      <p:ext uri="{BB962C8B-B14F-4D97-AF65-F5344CB8AC3E}">
        <p14:creationId xmlns:p14="http://schemas.microsoft.com/office/powerpoint/2010/main" val="4137682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EE369-57E9-1562-8BDB-58BCE51012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C14326-669D-D3F5-FF4E-6AF37D3C92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739F9D-3C45-EAD3-91B7-E622DF9F3314}"/>
              </a:ext>
            </a:extLst>
          </p:cNvPr>
          <p:cNvSpPr>
            <a:spLocks noGrp="1"/>
          </p:cNvSpPr>
          <p:nvPr>
            <p:ph type="body" idx="1"/>
          </p:nvPr>
        </p:nvSpPr>
        <p:spPr/>
        <p:txBody>
          <a:bodyPr/>
          <a:lstStyle/>
          <a:p>
            <a:r>
              <a:rPr lang="en-US" dirty="0"/>
              <a:t>“Fill in the blank: Exercise helps your ______ feel good.</a:t>
            </a:r>
          </a:p>
          <a:p>
            <a:br>
              <a:rPr lang="en-US" dirty="0"/>
            </a:br>
            <a:r>
              <a:rPr lang="en-US" dirty="0"/>
              <a:t>a) Brain</a:t>
            </a:r>
            <a:br>
              <a:rPr lang="en-US" dirty="0"/>
            </a:br>
            <a:r>
              <a:rPr lang="en-US" dirty="0"/>
              <a:t>b) Hair</a:t>
            </a:r>
            <a:br>
              <a:rPr lang="en-US" dirty="0"/>
            </a:br>
            <a:r>
              <a:rPr lang="en-US" dirty="0"/>
              <a:t>c) Shoes</a:t>
            </a:r>
            <a:br>
              <a:rPr lang="en-US" dirty="0"/>
            </a:br>
            <a:r>
              <a:rPr lang="en-US" dirty="0"/>
              <a:t>[Pause for answers.]</a:t>
            </a:r>
          </a:p>
          <a:p>
            <a:br>
              <a:rPr lang="en-US" dirty="0"/>
            </a:br>
            <a:r>
              <a:rPr lang="en-US" dirty="0"/>
              <a:t>The answer is </a:t>
            </a:r>
            <a:r>
              <a:rPr lang="en-US" b="1" dirty="0"/>
              <a:t>a) Brain!</a:t>
            </a:r>
            <a:r>
              <a:rPr lang="en-US" dirty="0"/>
              <a:t> Movement powers your brain, heart, and body.”</a:t>
            </a:r>
          </a:p>
        </p:txBody>
      </p:sp>
      <p:sp>
        <p:nvSpPr>
          <p:cNvPr id="4" name="Slide Number Placeholder 3">
            <a:extLst>
              <a:ext uri="{FF2B5EF4-FFF2-40B4-BE49-F238E27FC236}">
                <a16:creationId xmlns:a16="http://schemas.microsoft.com/office/drawing/2014/main" id="{11CC827F-2F07-D16E-A799-AE4130B63959}"/>
              </a:ext>
            </a:extLst>
          </p:cNvPr>
          <p:cNvSpPr>
            <a:spLocks noGrp="1"/>
          </p:cNvSpPr>
          <p:nvPr>
            <p:ph type="sldNum" sz="quarter" idx="5"/>
          </p:nvPr>
        </p:nvSpPr>
        <p:spPr/>
        <p:txBody>
          <a:bodyPr/>
          <a:lstStyle/>
          <a:p>
            <a:fld id="{B53561B2-32BC-48BE-9671-9D4E2916961A}" type="slidenum">
              <a:rPr lang="en-US" smtClean="0"/>
              <a:t>10</a:t>
            </a:fld>
            <a:endParaRPr lang="en-US"/>
          </a:p>
        </p:txBody>
      </p:sp>
    </p:spTree>
    <p:extLst>
      <p:ext uri="{BB962C8B-B14F-4D97-AF65-F5344CB8AC3E}">
        <p14:creationId xmlns:p14="http://schemas.microsoft.com/office/powerpoint/2010/main" val="287424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“Kids who stay active grow into healthier adults. Being active reduces your risk of obesity, diabetes, and high blood pressure, and it also builds confidence and teamwork.”</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53561B2-32BC-48BE-9671-9D4E2916961A}" type="slidenum">
              <a:rPr lang="en-US" smtClean="0"/>
              <a:t>11</a:t>
            </a:fld>
            <a:endParaRPr lang="en-US"/>
          </a:p>
        </p:txBody>
      </p:sp>
    </p:spTree>
    <p:extLst>
      <p:ext uri="{BB962C8B-B14F-4D97-AF65-F5344CB8AC3E}">
        <p14:creationId xmlns:p14="http://schemas.microsoft.com/office/powerpoint/2010/main" val="41631907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let’s review:</a:t>
            </a:r>
          </a:p>
          <a:p>
            <a:endParaRPr lang="en-US" dirty="0"/>
          </a:p>
          <a:p>
            <a:r>
              <a:rPr lang="en-US" dirty="0"/>
              <a:t>Move at least 60 minutes every day.</a:t>
            </a:r>
          </a:p>
          <a:p>
            <a:r>
              <a:rPr lang="en-US" dirty="0"/>
              <a:t>Remember—exercise is your superpower for your brain, heart, and </a:t>
            </a:r>
            <a:r>
              <a:rPr lang="en-US"/>
              <a:t>body.</a:t>
            </a:r>
          </a:p>
          <a:p>
            <a:endParaRPr lang="en-US" dirty="0"/>
          </a:p>
          <a:p>
            <a:r>
              <a:rPr lang="en-US" dirty="0"/>
              <a:t>And join the AHA and NFL PLAY 60 team to build a healthier future together.”</a:t>
            </a:r>
          </a:p>
        </p:txBody>
      </p:sp>
      <p:sp>
        <p:nvSpPr>
          <p:cNvPr id="4" name="Slide Number Placeholder 3"/>
          <p:cNvSpPr>
            <a:spLocks noGrp="1"/>
          </p:cNvSpPr>
          <p:nvPr>
            <p:ph type="sldNum" sz="quarter" idx="5"/>
          </p:nvPr>
        </p:nvSpPr>
        <p:spPr/>
        <p:txBody>
          <a:bodyPr/>
          <a:lstStyle/>
          <a:p>
            <a:fld id="{B53561B2-32BC-48BE-9671-9D4E2916961A}" type="slidenum">
              <a:rPr lang="en-US" smtClean="0"/>
              <a:t>12</a:t>
            </a:fld>
            <a:endParaRPr lang="en-US"/>
          </a:p>
        </p:txBody>
      </p:sp>
    </p:spTree>
    <p:extLst>
      <p:ext uri="{BB962C8B-B14F-4D97-AF65-F5344CB8AC3E}">
        <p14:creationId xmlns:p14="http://schemas.microsoft.com/office/powerpoint/2010/main" val="2221802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descr="A blue and white background&#10;&#10;AI-generated content may be incorrect.">
            <a:extLst>
              <a:ext uri="{FF2B5EF4-FFF2-40B4-BE49-F238E27FC236}">
                <a16:creationId xmlns:a16="http://schemas.microsoft.com/office/drawing/2014/main" id="{7255E5A7-88DF-2141-56C3-8EA30FE9D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51064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3" name="Picture 2" descr="A basketball court with a white background&#10;&#10;AI-generated content may be incorrect.">
            <a:extLst>
              <a:ext uri="{FF2B5EF4-FFF2-40B4-BE49-F238E27FC236}">
                <a16:creationId xmlns:a16="http://schemas.microsoft.com/office/drawing/2014/main" id="{F9974844-2A14-AEE2-96A6-901C3DD8CD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descr="A black and white logo&#10;&#10;AI-generated content may be incorrect.">
            <a:extLst>
              <a:ext uri="{FF2B5EF4-FFF2-40B4-BE49-F238E27FC236}">
                <a16:creationId xmlns:a16="http://schemas.microsoft.com/office/drawing/2014/main" id="{55D99BBF-CBCA-F44A-2A07-BFCCAEF1C07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1734" y="107069"/>
            <a:ext cx="1968753" cy="767348"/>
          </a:xfrm>
          <a:prstGeom prst="rect">
            <a:avLst/>
          </a:prstGeom>
        </p:spPr>
      </p:pic>
    </p:spTree>
    <p:extLst>
      <p:ext uri="{BB962C8B-B14F-4D97-AF65-F5344CB8AC3E}">
        <p14:creationId xmlns:p14="http://schemas.microsoft.com/office/powerpoint/2010/main" val="837565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B6F94-CF80-B608-FE40-BFCEA2C11C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F2A80E-207F-EFC0-373B-8464B03FFF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83A95B-D432-FCE8-A076-958EADA4A26F}"/>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5" name="Footer Placeholder 4">
            <a:extLst>
              <a:ext uri="{FF2B5EF4-FFF2-40B4-BE49-F238E27FC236}">
                <a16:creationId xmlns:a16="http://schemas.microsoft.com/office/drawing/2014/main" id="{CAF1ADD7-BC89-6CE4-5D50-9C46ACBA8D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68A9AE-D1DE-D85C-05DD-4AF61226F1BB}"/>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1966552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77B37-02CF-F5F0-FA45-CFFB5BDA2F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9380FA-5741-8A53-3797-B7E560E2E3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35AFA9-B381-D78D-05B4-5648A4E987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854CA6-3DAB-76F6-E5F7-EFFC5FA2CDCC}"/>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6" name="Footer Placeholder 5">
            <a:extLst>
              <a:ext uri="{FF2B5EF4-FFF2-40B4-BE49-F238E27FC236}">
                <a16:creationId xmlns:a16="http://schemas.microsoft.com/office/drawing/2014/main" id="{CA548F53-2BE2-6B6E-44A8-B82C99D608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F73847-4E03-B590-6D8A-8B1AC49499AD}"/>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4249001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08E2-DA1C-4C60-81FF-9581BE4E14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5F92D2E-ECEF-AC74-D5D4-A4091A10F0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48DB3D-FB5F-D776-2A2E-125302E9D2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D61498-C172-A6BF-31C8-B6EA6A495D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369198-C394-278E-DFE4-9B3ED92981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2FA705-ADC5-F980-06A7-884C298D042E}"/>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8" name="Footer Placeholder 7">
            <a:extLst>
              <a:ext uri="{FF2B5EF4-FFF2-40B4-BE49-F238E27FC236}">
                <a16:creationId xmlns:a16="http://schemas.microsoft.com/office/drawing/2014/main" id="{AE63577A-AF52-C022-A876-D17C6FAA23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43E310-52E0-4EFF-50CD-C19A2A94C3A1}"/>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1452764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D4F4-616D-4D58-D0F4-E3714376DA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7507AA-FF5D-B2ED-8924-A2CCC15DD9F0}"/>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4" name="Footer Placeholder 3">
            <a:extLst>
              <a:ext uri="{FF2B5EF4-FFF2-40B4-BE49-F238E27FC236}">
                <a16:creationId xmlns:a16="http://schemas.microsoft.com/office/drawing/2014/main" id="{0441E61C-7339-3D88-494A-634ECF27DA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46CCC7-6C1F-DE7C-208E-FF612AE10AB9}"/>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349837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79261C-1324-9F44-296D-C4F12877F2F0}"/>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3" name="Footer Placeholder 2">
            <a:extLst>
              <a:ext uri="{FF2B5EF4-FFF2-40B4-BE49-F238E27FC236}">
                <a16:creationId xmlns:a16="http://schemas.microsoft.com/office/drawing/2014/main" id="{6A3167C6-AE19-46BE-1F2D-06D3CF847B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32F8A7-ECAA-D9FD-8EFC-00E0D6973354}"/>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429800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D0098-E8D0-4BB8-2704-883787B20A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EDA963-74E7-4D14-A74B-624B659C06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835561-91B2-26AF-D904-B2BE846861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0D27B1-94A7-6490-E05C-3407530CF719}"/>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6" name="Footer Placeholder 5">
            <a:extLst>
              <a:ext uri="{FF2B5EF4-FFF2-40B4-BE49-F238E27FC236}">
                <a16:creationId xmlns:a16="http://schemas.microsoft.com/office/drawing/2014/main" id="{C1735EDB-DAEF-0F7C-2E42-64D5188A49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D78DC5-D9B2-9F74-A33F-C096FB1E0659}"/>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955866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36E04-7AEC-4C4D-E567-39D3E94259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19FAD2-36C1-E20E-AB36-FA7304CDD4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059624-3639-1344-C422-5E7A8F6BF1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E59592-FE07-DBE1-BBDA-349601971221}"/>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6" name="Footer Placeholder 5">
            <a:extLst>
              <a:ext uri="{FF2B5EF4-FFF2-40B4-BE49-F238E27FC236}">
                <a16:creationId xmlns:a16="http://schemas.microsoft.com/office/drawing/2014/main" id="{1BD4ED31-F686-F5EC-20FF-D958CA86C8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4E9C20-10A5-B0ED-2650-7C0977DCFF1F}"/>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3572228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F339A-57D4-5A23-CEF7-3DC6B72A3E1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97AB53-517F-E86F-F568-BBE1A7EC3B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019565-636B-009A-A901-4457599A2818}"/>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5" name="Footer Placeholder 4">
            <a:extLst>
              <a:ext uri="{FF2B5EF4-FFF2-40B4-BE49-F238E27FC236}">
                <a16:creationId xmlns:a16="http://schemas.microsoft.com/office/drawing/2014/main" id="{5604E8EC-34D0-C970-AF03-E0CB9383DE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3648EB-B949-57B3-DA55-39F438B97A3A}"/>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536187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ABF5E0-4FE2-780C-0E23-A8653B5E8E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4BFA57-0638-AF08-6353-8416524B61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3A6B3C-E5CC-FC07-4881-67E76C01000A}"/>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5" name="Footer Placeholder 4">
            <a:extLst>
              <a:ext uri="{FF2B5EF4-FFF2-40B4-BE49-F238E27FC236}">
                <a16:creationId xmlns:a16="http://schemas.microsoft.com/office/drawing/2014/main" id="{32F30C02-C3CE-209D-8DF7-A249782490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EB9922-B8D6-FD49-EE97-86950A3BF1E1}"/>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82402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4EAAB1-81BF-DE6A-B446-BDC7D6AFFC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9E1943-7C08-2FA7-09DC-94FB1BF5D7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EE0254-5373-EA91-F1A9-2CD441D017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90D7BB-93A8-48D9-A09A-5101EBCA2524}" type="datetimeFigureOut">
              <a:rPr lang="en-US" smtClean="0"/>
              <a:t>11/21/2025</a:t>
            </a:fld>
            <a:endParaRPr lang="en-US"/>
          </a:p>
        </p:txBody>
      </p:sp>
      <p:sp>
        <p:nvSpPr>
          <p:cNvPr id="5" name="Footer Placeholder 4">
            <a:extLst>
              <a:ext uri="{FF2B5EF4-FFF2-40B4-BE49-F238E27FC236}">
                <a16:creationId xmlns:a16="http://schemas.microsoft.com/office/drawing/2014/main" id="{2902F378-ABCE-AEA5-83AE-2A0708D0B6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237CEB5-6D4A-96DA-5496-D649100DB8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7774E3-EDB0-449C-AF99-09C7E3FE844F}" type="slidenum">
              <a:rPr lang="en-US" smtClean="0"/>
              <a:t>‹#›</a:t>
            </a:fld>
            <a:endParaRPr lang="en-US"/>
          </a:p>
        </p:txBody>
      </p:sp>
    </p:spTree>
    <p:extLst>
      <p:ext uri="{BB962C8B-B14F-4D97-AF65-F5344CB8AC3E}">
        <p14:creationId xmlns:p14="http://schemas.microsoft.com/office/powerpoint/2010/main" val="837636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merican Heart Association, Kids Heart Challenge™, American Heart Challenge™ Logo.">
            <a:extLst>
              <a:ext uri="{FF2B5EF4-FFF2-40B4-BE49-F238E27FC236}">
                <a16:creationId xmlns:a16="http://schemas.microsoft.com/office/drawing/2014/main" id="{98B7EC9C-E358-0AD4-17A7-D343560AEE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741" y="245745"/>
            <a:ext cx="2707009" cy="1055094"/>
          </a:xfrm>
          <a:prstGeom prst="rect">
            <a:avLst/>
          </a:prstGeom>
        </p:spPr>
      </p:pic>
      <p:pic>
        <p:nvPicPr>
          <p:cNvPr id="23" name="Picture 22" descr="American Heart Association Life's Essential 8™ Logo.">
            <a:extLst>
              <a:ext uri="{FF2B5EF4-FFF2-40B4-BE49-F238E27FC236}">
                <a16:creationId xmlns:a16="http://schemas.microsoft.com/office/drawing/2014/main" id="{7A2A9A97-D6EA-C912-6EE4-2B19FB8836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8525" y="245745"/>
            <a:ext cx="2039829" cy="581351"/>
          </a:xfrm>
          <a:prstGeom prst="rect">
            <a:avLst/>
          </a:prstGeom>
        </p:spPr>
      </p:pic>
      <p:sp>
        <p:nvSpPr>
          <p:cNvPr id="17" name="Title 16">
            <a:extLst>
              <a:ext uri="{FF2B5EF4-FFF2-40B4-BE49-F238E27FC236}">
                <a16:creationId xmlns:a16="http://schemas.microsoft.com/office/drawing/2014/main" id="{AB8A289D-5478-0CC3-063F-1706454BE3D6}"/>
              </a:ext>
            </a:extLst>
          </p:cNvPr>
          <p:cNvSpPr txBox="1">
            <a:spLocks noGrp="1"/>
          </p:cNvSpPr>
          <p:nvPr>
            <p:ph type="title" idx="4294967295"/>
          </p:nvPr>
        </p:nvSpPr>
        <p:spPr>
          <a:xfrm>
            <a:off x="-1530127" y="2835038"/>
            <a:ext cx="12362182" cy="209288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3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In Motion:</a:t>
            </a:r>
            <a:endParaRPr kumimoji="0" lang="en-US" sz="13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20" name="TextBox 19">
            <a:extLst>
              <a:ext uri="{FF2B5EF4-FFF2-40B4-BE49-F238E27FC236}">
                <a16:creationId xmlns:a16="http://schemas.microsoft.com/office/drawing/2014/main" id="{5551E0FA-EAA1-A6A1-E4F8-F8B4A3A0FBCD}"/>
              </a:ext>
            </a:extLst>
          </p:cNvPr>
          <p:cNvSpPr txBox="1"/>
          <p:nvPr/>
        </p:nvSpPr>
        <p:spPr>
          <a:xfrm>
            <a:off x="-298168" y="4545378"/>
            <a:ext cx="11045952" cy="830997"/>
          </a:xfrm>
          <a:prstGeom prst="rect">
            <a:avLst/>
          </a:prstGeom>
          <a:noFill/>
        </p:spPr>
        <p:txBody>
          <a:bodyPr wrap="square" rtlCol="0">
            <a:spAutoFit/>
          </a:bodyPr>
          <a:lstStyle/>
          <a:p>
            <a:pPr algn="r"/>
            <a:r>
              <a:rPr lang="en-US" sz="4700" b="1" dirty="0">
                <a:latin typeface="Lub Dub Medium" panose="020B0603030403020204" pitchFamily="34" charset="0"/>
              </a:rPr>
              <a:t>Power Up with Physical Activity</a:t>
            </a:r>
            <a:endParaRPr lang="en-US" sz="4700" dirty="0">
              <a:latin typeface="Lub Dub Medium" panose="020B0603030403020204" pitchFamily="34" charset="0"/>
            </a:endParaRPr>
          </a:p>
        </p:txBody>
      </p:sp>
      <p:sp>
        <p:nvSpPr>
          <p:cNvPr id="19" name="Rectangle 18">
            <a:extLst>
              <a:ext uri="{FF2B5EF4-FFF2-40B4-BE49-F238E27FC236}">
                <a16:creationId xmlns:a16="http://schemas.microsoft.com/office/drawing/2014/main" id="{CCB08C9E-C938-CBE6-5455-C77571B52828}"/>
              </a:ext>
              <a:ext uri="{C183D7F6-B498-43B3-948B-1728B52AA6E4}">
                <adec:decorative xmlns:adec="http://schemas.microsoft.com/office/drawing/2017/decorative" val="1"/>
              </a:ext>
            </a:extLst>
          </p:cNvPr>
          <p:cNvSpPr/>
          <p:nvPr/>
        </p:nvSpPr>
        <p:spPr>
          <a:xfrm>
            <a:off x="-1440676" y="5385900"/>
            <a:ext cx="12057214" cy="652232"/>
          </a:xfrm>
          <a:prstGeom prst="rect">
            <a:avLst/>
          </a:prstGeom>
          <a:solidFill>
            <a:srgbClr val="0088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320A7660-CBC7-04BA-C7B3-0D77A9F6327B}"/>
              </a:ext>
            </a:extLst>
          </p:cNvPr>
          <p:cNvSpPr txBox="1"/>
          <p:nvPr/>
        </p:nvSpPr>
        <p:spPr>
          <a:xfrm>
            <a:off x="-91937" y="5492721"/>
            <a:ext cx="10506456" cy="461665"/>
          </a:xfrm>
          <a:prstGeom prst="rect">
            <a:avLst/>
          </a:prstGeom>
          <a:noFill/>
        </p:spPr>
        <p:txBody>
          <a:bodyPr wrap="square" rtlCol="0">
            <a:spAutoFit/>
          </a:bodyPr>
          <a:lstStyle/>
          <a:p>
            <a:pPr algn="r"/>
            <a:r>
              <a:rPr lang="en-US" sz="2400" b="1" i="1" dirty="0">
                <a:solidFill>
                  <a:schemeClr val="bg1"/>
                </a:solidFill>
                <a:latin typeface="Lub Dub Medium" panose="020B0603030403020204" pitchFamily="34" charset="0"/>
              </a:rPr>
              <a:t>Presented by the American Heart Association &amp; NFL PLAY 60</a:t>
            </a:r>
          </a:p>
        </p:txBody>
      </p:sp>
    </p:spTree>
    <p:extLst>
      <p:ext uri="{BB962C8B-B14F-4D97-AF65-F5344CB8AC3E}">
        <p14:creationId xmlns:p14="http://schemas.microsoft.com/office/powerpoint/2010/main" val="713448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DF19AD-430E-2326-9806-A259303AC6A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4447" y="1068204"/>
            <a:ext cx="7971324" cy="5314216"/>
          </a:xfrm>
          <a:prstGeom prst="rect">
            <a:avLst/>
          </a:prstGeom>
        </p:spPr>
      </p:pic>
      <p:sp>
        <p:nvSpPr>
          <p:cNvPr id="4" name="Title 3">
            <a:extLst>
              <a:ext uri="{FF2B5EF4-FFF2-40B4-BE49-F238E27FC236}">
                <a16:creationId xmlns:a16="http://schemas.microsoft.com/office/drawing/2014/main" id="{C4C35F06-96A7-87C0-127F-9E1EF861A936}"/>
              </a:ext>
            </a:extLst>
          </p:cNvPr>
          <p:cNvSpPr txBox="1">
            <a:spLocks noGrp="1"/>
          </p:cNvSpPr>
          <p:nvPr>
            <p:ph type="title" idx="4294967295"/>
          </p:nvPr>
        </p:nvSpPr>
        <p:spPr>
          <a:xfrm>
            <a:off x="418142" y="1481169"/>
            <a:ext cx="5555938"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Why Move?</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CC85B303-9826-D89C-EA4E-CD928B2DBCDE}"/>
              </a:ext>
            </a:extLst>
          </p:cNvPr>
          <p:cNvSpPr txBox="1"/>
          <p:nvPr/>
        </p:nvSpPr>
        <p:spPr>
          <a:xfrm>
            <a:off x="368983" y="2407416"/>
            <a:ext cx="3945842" cy="2195473"/>
          </a:xfrm>
          <a:prstGeom prst="rect">
            <a:avLst/>
          </a:prstGeom>
          <a:noFill/>
        </p:spPr>
        <p:txBody>
          <a:bodyPr wrap="square" rtlCol="0">
            <a:spAutoFit/>
          </a:bodyPr>
          <a:lstStyle/>
          <a:p>
            <a:pPr marL="342900" indent="-3429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Exercise = energy boost</a:t>
            </a:r>
          </a:p>
          <a:p>
            <a:pPr marL="342900" indent="-3429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Helps us grow stronger and healthier</a:t>
            </a:r>
          </a:p>
          <a:p>
            <a:pPr marL="342900" indent="-342900">
              <a:spcBef>
                <a:spcPts val="1000"/>
              </a:spcBef>
              <a:buClr>
                <a:srgbClr val="CF222B"/>
              </a:buClr>
              <a:buSzPct val="140000"/>
              <a:buFont typeface="Arial" panose="020B0604020202020204" pitchFamily="34" charset="0"/>
              <a:buChar char="•"/>
            </a:pPr>
            <a:r>
              <a:rPr lang="en-US" sz="2400" b="1" dirty="0">
                <a:latin typeface="Lub Dub Medium" panose="020B0603030403020204" pitchFamily="34" charset="0"/>
              </a:rPr>
              <a:t>Makes learning and playing easier</a:t>
            </a:r>
          </a:p>
        </p:txBody>
      </p:sp>
    </p:spTree>
    <p:extLst>
      <p:ext uri="{BB962C8B-B14F-4D97-AF65-F5344CB8AC3E}">
        <p14:creationId xmlns:p14="http://schemas.microsoft.com/office/powerpoint/2010/main" val="1223141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FE04F-DCF0-E68B-AED5-9B91B3C45A92}"/>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50BCC45D-6ABF-7BC1-C231-F21619894257}"/>
              </a:ext>
              <a:ext uri="{C183D7F6-B498-43B3-948B-1728B52AA6E4}">
                <adec:decorative xmlns:adec="http://schemas.microsoft.com/office/drawing/2017/decorative" val="1"/>
              </a:ext>
            </a:extLst>
          </p:cNvPr>
          <p:cNvGrpSpPr/>
          <p:nvPr/>
        </p:nvGrpSpPr>
        <p:grpSpPr>
          <a:xfrm>
            <a:off x="4795239" y="817907"/>
            <a:ext cx="6673818" cy="5838925"/>
            <a:chOff x="4514946" y="363003"/>
            <a:chExt cx="7058686" cy="6175646"/>
          </a:xfrm>
        </p:grpSpPr>
        <p:pic>
          <p:nvPicPr>
            <p:cNvPr id="8" name="Picture 7">
              <a:extLst>
                <a:ext uri="{FF2B5EF4-FFF2-40B4-BE49-F238E27FC236}">
                  <a16:creationId xmlns:a16="http://schemas.microsoft.com/office/drawing/2014/main" id="{90AA4933-7877-050B-6160-489537DA2DC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4946" y="363003"/>
              <a:ext cx="4953383" cy="4953383"/>
            </a:xfrm>
            <a:prstGeom prst="rect">
              <a:avLst/>
            </a:prstGeom>
          </p:spPr>
        </p:pic>
        <p:pic>
          <p:nvPicPr>
            <p:cNvPr id="10" name="Picture 9">
              <a:extLst>
                <a:ext uri="{FF2B5EF4-FFF2-40B4-BE49-F238E27FC236}">
                  <a16:creationId xmlns:a16="http://schemas.microsoft.com/office/drawing/2014/main" id="{B159CF88-11C7-4575-C9BF-F723865078AA}"/>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47100" y="1585266"/>
              <a:ext cx="3226532" cy="4953383"/>
            </a:xfrm>
            <a:prstGeom prst="rect">
              <a:avLst/>
            </a:prstGeom>
          </p:spPr>
        </p:pic>
      </p:grpSp>
      <p:sp>
        <p:nvSpPr>
          <p:cNvPr id="4" name="Title 3">
            <a:extLst>
              <a:ext uri="{FF2B5EF4-FFF2-40B4-BE49-F238E27FC236}">
                <a16:creationId xmlns:a16="http://schemas.microsoft.com/office/drawing/2014/main" id="{8D553AB4-85D9-99A1-E8F2-9B69DB14D78E}"/>
              </a:ext>
            </a:extLst>
          </p:cNvPr>
          <p:cNvSpPr txBox="1">
            <a:spLocks noGrp="1"/>
          </p:cNvSpPr>
          <p:nvPr>
            <p:ph type="title" idx="4294967295"/>
          </p:nvPr>
        </p:nvSpPr>
        <p:spPr>
          <a:xfrm>
            <a:off x="418142" y="1481169"/>
            <a:ext cx="5017713"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Superpowers </a:t>
            </a:r>
            <a:b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b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of Exercise</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CDE63496-1B0D-A087-A8FD-1219AF60052D}"/>
              </a:ext>
            </a:extLst>
          </p:cNvPr>
          <p:cNvSpPr txBox="1"/>
          <p:nvPr/>
        </p:nvSpPr>
        <p:spPr>
          <a:xfrm>
            <a:off x="418143" y="3050829"/>
            <a:ext cx="4037125" cy="2564805"/>
          </a:xfrm>
          <a:prstGeom prst="rect">
            <a:avLst/>
          </a:prstGeom>
          <a:noFill/>
        </p:spPr>
        <p:txBody>
          <a:bodyPr wrap="square" rtlCol="0">
            <a:spAutoFit/>
          </a:bodyPr>
          <a:lstStyle/>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Brain: feel-good hormones, focus, accomplishment</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Heart: stronger, prevents future disease</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Bones &amp; Muscles: get stronger with movement</a:t>
            </a:r>
          </a:p>
        </p:txBody>
      </p:sp>
    </p:spTree>
    <p:extLst>
      <p:ext uri="{BB962C8B-B14F-4D97-AF65-F5344CB8AC3E}">
        <p14:creationId xmlns:p14="http://schemas.microsoft.com/office/powerpoint/2010/main" val="1623554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93BB6-EC93-5EF5-B94F-B58F62E98659}"/>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D66F2B94-E4E6-AE8E-733E-AA8C0AC45FE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3871" y="1411923"/>
            <a:ext cx="7776229" cy="5184153"/>
          </a:xfrm>
          <a:prstGeom prst="rect">
            <a:avLst/>
          </a:prstGeom>
        </p:spPr>
      </p:pic>
      <p:sp>
        <p:nvSpPr>
          <p:cNvPr id="4" name="Title 3">
            <a:extLst>
              <a:ext uri="{FF2B5EF4-FFF2-40B4-BE49-F238E27FC236}">
                <a16:creationId xmlns:a16="http://schemas.microsoft.com/office/drawing/2014/main" id="{B8FF8339-5748-44A2-973D-3B507C02B92F}"/>
              </a:ext>
            </a:extLst>
          </p:cNvPr>
          <p:cNvSpPr txBox="1">
            <a:spLocks noGrp="1"/>
          </p:cNvSpPr>
          <p:nvPr>
            <p:ph type="title" idx="4294967295"/>
          </p:nvPr>
        </p:nvSpPr>
        <p:spPr>
          <a:xfrm>
            <a:off x="418143" y="1481168"/>
            <a:ext cx="4852294" cy="30469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#1: </a:t>
            </a: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What is the daily goal for kids and teens?</a:t>
            </a:r>
            <a:endParaRPr kumimoji="0" lang="en-US" sz="48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endParaRPr>
          </a:p>
        </p:txBody>
      </p:sp>
      <p:grpSp>
        <p:nvGrpSpPr>
          <p:cNvPr id="7" name="Group 6">
            <a:extLst>
              <a:ext uri="{FF2B5EF4-FFF2-40B4-BE49-F238E27FC236}">
                <a16:creationId xmlns:a16="http://schemas.microsoft.com/office/drawing/2014/main" id="{A15BA812-4B72-2864-0654-C5FFCFC2CB3F}"/>
              </a:ext>
              <a:ext uri="{C183D7F6-B498-43B3-948B-1728B52AA6E4}">
                <adec:decorative xmlns:adec="http://schemas.microsoft.com/office/drawing/2017/decorative" val="1"/>
              </a:ext>
            </a:extLst>
          </p:cNvPr>
          <p:cNvGrpSpPr/>
          <p:nvPr/>
        </p:nvGrpSpPr>
        <p:grpSpPr>
          <a:xfrm>
            <a:off x="418142" y="4513618"/>
            <a:ext cx="5802621" cy="1752724"/>
            <a:chOff x="418142" y="4228341"/>
            <a:chExt cx="5802621" cy="1752724"/>
          </a:xfrm>
        </p:grpSpPr>
        <p:sp>
          <p:nvSpPr>
            <p:cNvPr id="8" name="TextBox 7">
              <a:extLst>
                <a:ext uri="{FF2B5EF4-FFF2-40B4-BE49-F238E27FC236}">
                  <a16:creationId xmlns:a16="http://schemas.microsoft.com/office/drawing/2014/main" id="{02F5B53D-E2B5-F0D5-8AC3-005C9DAD55DC}"/>
                </a:ext>
              </a:extLst>
            </p:cNvPr>
            <p:cNvSpPr txBox="1"/>
            <p:nvPr/>
          </p:nvSpPr>
          <p:spPr>
            <a:xfrm>
              <a:off x="418142" y="4228341"/>
              <a:ext cx="5802621" cy="589072"/>
            </a:xfrm>
            <a:prstGeom prst="rect">
              <a:avLst/>
            </a:prstGeom>
            <a:noFill/>
          </p:spPr>
          <p:txBody>
            <a:bodyPr wrap="square" rtlCol="0">
              <a:spAutoFit/>
            </a:bodyPr>
            <a:lstStyle/>
            <a:p>
              <a:pPr marL="457200" indent="-457200">
                <a:lnSpc>
                  <a:spcPct val="150000"/>
                </a:lnSpc>
                <a:buClr>
                  <a:srgbClr val="C00000"/>
                </a:buClr>
                <a:buFont typeface="+mj-lt"/>
                <a:buAutoNum type="alphaLcParenR"/>
              </a:pPr>
              <a:r>
                <a:rPr lang="en-US" sz="2400" b="1" dirty="0">
                  <a:latin typeface="Lub Dub Medium" panose="020B0603030403020204" pitchFamily="34" charset="0"/>
                </a:rPr>
                <a:t>20 minutes</a:t>
              </a:r>
            </a:p>
          </p:txBody>
        </p:sp>
        <p:sp>
          <p:nvSpPr>
            <p:cNvPr id="9" name="TextBox 8">
              <a:extLst>
                <a:ext uri="{FF2B5EF4-FFF2-40B4-BE49-F238E27FC236}">
                  <a16:creationId xmlns:a16="http://schemas.microsoft.com/office/drawing/2014/main" id="{A92969F4-066A-6CA5-E7AA-6D0C92BB0525}"/>
                </a:ext>
              </a:extLst>
            </p:cNvPr>
            <p:cNvSpPr txBox="1"/>
            <p:nvPr/>
          </p:nvSpPr>
          <p:spPr>
            <a:xfrm>
              <a:off x="418142" y="5391993"/>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3"/>
              </a:pPr>
              <a:r>
                <a:rPr lang="en-US" sz="2400" b="1" dirty="0">
                  <a:latin typeface="Lub Dub Medium" panose="020B0603030403020204" pitchFamily="34" charset="0"/>
                </a:rPr>
                <a:t>2 hours</a:t>
              </a:r>
            </a:p>
          </p:txBody>
        </p:sp>
      </p:grpSp>
      <p:sp>
        <p:nvSpPr>
          <p:cNvPr id="2" name="TextBox 1">
            <a:extLst>
              <a:ext uri="{FF2B5EF4-FFF2-40B4-BE49-F238E27FC236}">
                <a16:creationId xmlns:a16="http://schemas.microsoft.com/office/drawing/2014/main" id="{D084EA70-B567-55FC-5F16-81A12BEACC79}"/>
              </a:ext>
            </a:extLst>
          </p:cNvPr>
          <p:cNvSpPr txBox="1"/>
          <p:nvPr/>
        </p:nvSpPr>
        <p:spPr>
          <a:xfrm>
            <a:off x="418142" y="5109982"/>
            <a:ext cx="6405396"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2"/>
            </a:pPr>
            <a:r>
              <a:rPr lang="en-US" sz="2400" b="1" dirty="0">
                <a:latin typeface="Lub Dub Medium" panose="020B0603030403020204" pitchFamily="34" charset="0"/>
              </a:rPr>
              <a:t>60 minutes</a:t>
            </a:r>
          </a:p>
        </p:txBody>
      </p:sp>
    </p:spTree>
    <p:extLst>
      <p:ext uri="{BB962C8B-B14F-4D97-AF65-F5344CB8AC3E}">
        <p14:creationId xmlns:p14="http://schemas.microsoft.com/office/powerpoint/2010/main" val="90268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1300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E84C8-AA2B-B579-5083-EA6221266417}"/>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50FD6E02-91D1-3189-78F1-EFA7E19A170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8535" y="1098199"/>
            <a:ext cx="5271096" cy="5271096"/>
          </a:xfrm>
          <a:prstGeom prst="rect">
            <a:avLst/>
          </a:prstGeom>
        </p:spPr>
      </p:pic>
      <p:sp>
        <p:nvSpPr>
          <p:cNvPr id="4" name="Title 3">
            <a:extLst>
              <a:ext uri="{FF2B5EF4-FFF2-40B4-BE49-F238E27FC236}">
                <a16:creationId xmlns:a16="http://schemas.microsoft.com/office/drawing/2014/main" id="{BECBD9C3-F43C-CFA0-5E4A-DE110F11A531}"/>
              </a:ext>
            </a:extLst>
          </p:cNvPr>
          <p:cNvSpPr txBox="1">
            <a:spLocks noGrp="1"/>
          </p:cNvSpPr>
          <p:nvPr>
            <p:ph type="title" idx="4294967295"/>
          </p:nvPr>
        </p:nvSpPr>
        <p:spPr>
          <a:xfrm>
            <a:off x="418142" y="1481169"/>
            <a:ext cx="5049234"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PLAY 60 Challenge</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CB0C29D5-6E60-6FA6-0925-74AED89D9E30}"/>
              </a:ext>
            </a:extLst>
          </p:cNvPr>
          <p:cNvSpPr txBox="1"/>
          <p:nvPr/>
        </p:nvSpPr>
        <p:spPr>
          <a:xfrm>
            <a:off x="418143" y="3069879"/>
            <a:ext cx="5369814" cy="1826141"/>
          </a:xfrm>
          <a:prstGeom prst="rect">
            <a:avLst/>
          </a:prstGeom>
          <a:noFill/>
        </p:spPr>
        <p:txBody>
          <a:bodyPr wrap="square" rtlCol="0">
            <a:spAutoFit/>
          </a:bodyPr>
          <a:lstStyle/>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NFL + AHA created NFL PLAY 60</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Goal: 60 minutes of play every day</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Includes sports, dance, biking, walking, games</a:t>
            </a:r>
          </a:p>
        </p:txBody>
      </p:sp>
      <p:pic>
        <p:nvPicPr>
          <p:cNvPr id="7" name="Picture 6" descr="NFL. Play 60. Logo">
            <a:extLst>
              <a:ext uri="{FF2B5EF4-FFF2-40B4-BE49-F238E27FC236}">
                <a16:creationId xmlns:a16="http://schemas.microsoft.com/office/drawing/2014/main" id="{2CE03FC9-3756-3574-58CD-EE3A7E1312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58935" y="5837255"/>
            <a:ext cx="1417388" cy="532040"/>
          </a:xfrm>
          <a:prstGeom prst="rect">
            <a:avLst/>
          </a:prstGeom>
        </p:spPr>
      </p:pic>
      <p:sp>
        <p:nvSpPr>
          <p:cNvPr id="10" name="TextBox 9">
            <a:extLst>
              <a:ext uri="{FF2B5EF4-FFF2-40B4-BE49-F238E27FC236}">
                <a16:creationId xmlns:a16="http://schemas.microsoft.com/office/drawing/2014/main" id="{FBDEA35D-7B56-DF1A-A6A3-5EAFAC093E9F}"/>
              </a:ext>
            </a:extLst>
          </p:cNvPr>
          <p:cNvSpPr txBox="1"/>
          <p:nvPr/>
        </p:nvSpPr>
        <p:spPr>
          <a:xfrm>
            <a:off x="10076779" y="6418033"/>
            <a:ext cx="1781701" cy="338554"/>
          </a:xfrm>
          <a:prstGeom prst="rect">
            <a:avLst/>
          </a:prstGeom>
          <a:noFill/>
        </p:spPr>
        <p:txBody>
          <a:bodyPr wrap="square">
            <a:spAutoFit/>
          </a:bodyPr>
          <a:lstStyle/>
          <a:p>
            <a:pPr marR="0" algn="ctr" rtl="0"/>
            <a:r>
              <a:rPr lang="en-US" sz="800" b="0" i="1" u="none" strike="noStrike" baseline="30000" dirty="0">
                <a:solidFill>
                  <a:srgbClr val="000000"/>
                </a:solidFill>
                <a:latin typeface="Lub Dub Medium" panose="020B0603030403020204" pitchFamily="34" charset="0"/>
              </a:rPr>
              <a:t>The American Heart Association and </a:t>
            </a:r>
            <a:br>
              <a:rPr lang="en-US" sz="800" b="0" i="1" u="none" strike="noStrike" baseline="30000" dirty="0">
                <a:solidFill>
                  <a:srgbClr val="000000"/>
                </a:solidFill>
                <a:latin typeface="Lub Dub Medium" panose="020B0603030403020204" pitchFamily="34" charset="0"/>
              </a:rPr>
            </a:br>
            <a:r>
              <a:rPr lang="en-US" sz="800" b="0" i="1" u="none" strike="noStrike" baseline="30000" dirty="0">
                <a:solidFill>
                  <a:srgbClr val="000000"/>
                </a:solidFill>
                <a:latin typeface="Lub Dub Medium" panose="020B0603030403020204" pitchFamily="34" charset="0"/>
              </a:rPr>
              <a:t>the National Football League are working together to get youth physically active.</a:t>
            </a:r>
          </a:p>
        </p:txBody>
      </p:sp>
    </p:spTree>
    <p:extLst>
      <p:ext uri="{BB962C8B-B14F-4D97-AF65-F5344CB8AC3E}">
        <p14:creationId xmlns:p14="http://schemas.microsoft.com/office/powerpoint/2010/main" val="194318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7892E-FB9A-9D36-36A2-E67C448B7E3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7F408C1-A01D-D079-E226-77F3D233B80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2701" y="1248417"/>
            <a:ext cx="7998483" cy="5322946"/>
          </a:xfrm>
          <a:prstGeom prst="rect">
            <a:avLst/>
          </a:prstGeom>
        </p:spPr>
      </p:pic>
      <p:sp>
        <p:nvSpPr>
          <p:cNvPr id="4" name="Title 3">
            <a:extLst>
              <a:ext uri="{FF2B5EF4-FFF2-40B4-BE49-F238E27FC236}">
                <a16:creationId xmlns:a16="http://schemas.microsoft.com/office/drawing/2014/main" id="{8E73041A-8D81-3CC6-FA1F-3D168AB7F68B}"/>
              </a:ext>
            </a:extLst>
          </p:cNvPr>
          <p:cNvSpPr txBox="1">
            <a:spLocks noGrp="1"/>
          </p:cNvSpPr>
          <p:nvPr>
            <p:ph type="title" idx="4294967295"/>
          </p:nvPr>
        </p:nvSpPr>
        <p:spPr>
          <a:xfrm>
            <a:off x="418142" y="1481168"/>
            <a:ext cx="6152672" cy="30469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#2: </a:t>
            </a: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PLAY 60 means you have to play football for 60 minutes every day.</a:t>
            </a:r>
            <a:endParaRPr kumimoji="0" lang="en-US" sz="48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6F41569B-95B7-1982-20B5-AB3BC57E4859}"/>
              </a:ext>
            </a:extLst>
          </p:cNvPr>
          <p:cNvSpPr txBox="1"/>
          <p:nvPr/>
        </p:nvSpPr>
        <p:spPr>
          <a:xfrm>
            <a:off x="418142" y="4528156"/>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a:pPr>
            <a:r>
              <a:rPr lang="en-US" sz="2400" b="1" dirty="0">
                <a:latin typeface="Lub Dub Medium" panose="020B0603030403020204" pitchFamily="34" charset="0"/>
              </a:rPr>
              <a:t>True</a:t>
            </a:r>
          </a:p>
        </p:txBody>
      </p:sp>
      <p:sp>
        <p:nvSpPr>
          <p:cNvPr id="2" name="TextBox 1">
            <a:extLst>
              <a:ext uri="{FF2B5EF4-FFF2-40B4-BE49-F238E27FC236}">
                <a16:creationId xmlns:a16="http://schemas.microsoft.com/office/drawing/2014/main" id="{F4871278-F6E3-1D09-9644-302335DAF0F8}"/>
              </a:ext>
            </a:extLst>
          </p:cNvPr>
          <p:cNvSpPr txBox="1"/>
          <p:nvPr/>
        </p:nvSpPr>
        <p:spPr>
          <a:xfrm>
            <a:off x="418142" y="5109982"/>
            <a:ext cx="6405396"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2"/>
            </a:pPr>
            <a:r>
              <a:rPr lang="en-US" sz="2400" b="1" dirty="0">
                <a:latin typeface="Lub Dub Medium" panose="020B0603030403020204" pitchFamily="34" charset="0"/>
              </a:rPr>
              <a:t>False</a:t>
            </a:r>
          </a:p>
        </p:txBody>
      </p:sp>
    </p:spTree>
    <p:extLst>
      <p:ext uri="{BB962C8B-B14F-4D97-AF65-F5344CB8AC3E}">
        <p14:creationId xmlns:p14="http://schemas.microsoft.com/office/powerpoint/2010/main" val="3885368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1300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5FE5D-BE0C-35FB-5392-AC71766080C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E111262-55C9-BC74-73F0-6ADC56A8456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6631" y="1030441"/>
            <a:ext cx="4585372" cy="5718482"/>
          </a:xfrm>
          <a:prstGeom prst="rect">
            <a:avLst/>
          </a:prstGeom>
        </p:spPr>
      </p:pic>
      <p:sp>
        <p:nvSpPr>
          <p:cNvPr id="4" name="Title 3">
            <a:extLst>
              <a:ext uri="{FF2B5EF4-FFF2-40B4-BE49-F238E27FC236}">
                <a16:creationId xmlns:a16="http://schemas.microsoft.com/office/drawing/2014/main" id="{BD1EC450-8DA3-F244-F214-F7D65940DC40}"/>
              </a:ext>
            </a:extLst>
          </p:cNvPr>
          <p:cNvSpPr txBox="1">
            <a:spLocks noGrp="1"/>
          </p:cNvSpPr>
          <p:nvPr>
            <p:ph type="title" idx="4294967295"/>
          </p:nvPr>
        </p:nvSpPr>
        <p:spPr>
          <a:xfrm>
            <a:off x="418142" y="1481169"/>
            <a:ext cx="5755218"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Fun Ways to Move</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74B2E70C-DF4A-03B8-3F95-89C9A0021148}"/>
              </a:ext>
            </a:extLst>
          </p:cNvPr>
          <p:cNvSpPr txBox="1"/>
          <p:nvPr/>
        </p:nvSpPr>
        <p:spPr>
          <a:xfrm>
            <a:off x="418143" y="2407416"/>
            <a:ext cx="6140472" cy="1954381"/>
          </a:xfrm>
          <a:prstGeom prst="rect">
            <a:avLst/>
          </a:prstGeom>
          <a:noFill/>
        </p:spPr>
        <p:txBody>
          <a:bodyPr wrap="square" rtlCol="0">
            <a:spAutoFit/>
          </a:bodyPr>
          <a:lstStyle/>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Dance to your favorite song</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Ride your bike or scooter</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Play soccer, basketball, or flag football</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Walk the dog or play tag</a:t>
            </a:r>
          </a:p>
        </p:txBody>
      </p:sp>
    </p:spTree>
    <p:extLst>
      <p:ext uri="{BB962C8B-B14F-4D97-AF65-F5344CB8AC3E}">
        <p14:creationId xmlns:p14="http://schemas.microsoft.com/office/powerpoint/2010/main" val="51930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288BC-1AEC-D4F9-D09C-4949E94712F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9F3BA21-0F35-EF55-A1BD-54A30AFCA72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4045" y="1419847"/>
            <a:ext cx="6119812" cy="5045283"/>
          </a:xfrm>
          <a:prstGeom prst="rect">
            <a:avLst/>
          </a:prstGeom>
        </p:spPr>
      </p:pic>
      <p:sp>
        <p:nvSpPr>
          <p:cNvPr id="4" name="Title 3">
            <a:extLst>
              <a:ext uri="{FF2B5EF4-FFF2-40B4-BE49-F238E27FC236}">
                <a16:creationId xmlns:a16="http://schemas.microsoft.com/office/drawing/2014/main" id="{5FEC353F-2996-57A4-5A52-BD21813F45CA}"/>
              </a:ext>
            </a:extLst>
          </p:cNvPr>
          <p:cNvSpPr txBox="1">
            <a:spLocks noGrp="1"/>
          </p:cNvSpPr>
          <p:nvPr>
            <p:ph type="title" idx="4294967295"/>
          </p:nvPr>
        </p:nvSpPr>
        <p:spPr>
          <a:xfrm>
            <a:off x="418143" y="1481168"/>
            <a:ext cx="5316386" cy="23083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#3: </a:t>
            </a: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Which activity counts toward PLAY 60?</a:t>
            </a:r>
            <a:endParaRPr kumimoji="0" lang="en-US" sz="48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endParaRPr>
          </a:p>
        </p:txBody>
      </p:sp>
      <p:grpSp>
        <p:nvGrpSpPr>
          <p:cNvPr id="7" name="Group 6">
            <a:extLst>
              <a:ext uri="{FF2B5EF4-FFF2-40B4-BE49-F238E27FC236}">
                <a16:creationId xmlns:a16="http://schemas.microsoft.com/office/drawing/2014/main" id="{A7A73E41-8498-9B27-7980-BB0D0367097A}"/>
              </a:ext>
              <a:ext uri="{C183D7F6-B498-43B3-948B-1728B52AA6E4}">
                <adec:decorative xmlns:adec="http://schemas.microsoft.com/office/drawing/2017/decorative" val="1"/>
              </a:ext>
            </a:extLst>
          </p:cNvPr>
          <p:cNvGrpSpPr/>
          <p:nvPr/>
        </p:nvGrpSpPr>
        <p:grpSpPr>
          <a:xfrm>
            <a:off x="418142" y="3789492"/>
            <a:ext cx="5802621" cy="1752724"/>
            <a:chOff x="418142" y="4228341"/>
            <a:chExt cx="5802621" cy="1752724"/>
          </a:xfrm>
        </p:grpSpPr>
        <p:sp>
          <p:nvSpPr>
            <p:cNvPr id="8" name="TextBox 7">
              <a:extLst>
                <a:ext uri="{FF2B5EF4-FFF2-40B4-BE49-F238E27FC236}">
                  <a16:creationId xmlns:a16="http://schemas.microsoft.com/office/drawing/2014/main" id="{8CEACEC6-CC9E-AD56-1F28-A1316049E2ED}"/>
                </a:ext>
              </a:extLst>
            </p:cNvPr>
            <p:cNvSpPr txBox="1"/>
            <p:nvPr/>
          </p:nvSpPr>
          <p:spPr>
            <a:xfrm>
              <a:off x="418142" y="4228341"/>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a:pPr>
              <a:r>
                <a:rPr lang="en-US" sz="2400" b="1" dirty="0">
                  <a:latin typeface="Lub Dub Medium" panose="020B0603030403020204" pitchFamily="34" charset="0"/>
                </a:rPr>
                <a:t>Video games on the couch</a:t>
              </a:r>
            </a:p>
          </p:txBody>
        </p:sp>
        <p:sp>
          <p:nvSpPr>
            <p:cNvPr id="9" name="TextBox 8">
              <a:extLst>
                <a:ext uri="{FF2B5EF4-FFF2-40B4-BE49-F238E27FC236}">
                  <a16:creationId xmlns:a16="http://schemas.microsoft.com/office/drawing/2014/main" id="{A0C6D801-EDD0-A3D8-FE17-C9A32EACAFD5}"/>
                </a:ext>
              </a:extLst>
            </p:cNvPr>
            <p:cNvSpPr txBox="1"/>
            <p:nvPr/>
          </p:nvSpPr>
          <p:spPr>
            <a:xfrm>
              <a:off x="418142" y="5391993"/>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3"/>
              </a:pPr>
              <a:r>
                <a:rPr lang="en-US" sz="2400" b="1" dirty="0">
                  <a:latin typeface="Lub Dub Medium" panose="020B0603030403020204" pitchFamily="34" charset="0"/>
                </a:rPr>
                <a:t>Scrolling on your phone</a:t>
              </a:r>
            </a:p>
          </p:txBody>
        </p:sp>
      </p:grpSp>
      <p:sp>
        <p:nvSpPr>
          <p:cNvPr id="2" name="TextBox 1">
            <a:extLst>
              <a:ext uri="{FF2B5EF4-FFF2-40B4-BE49-F238E27FC236}">
                <a16:creationId xmlns:a16="http://schemas.microsoft.com/office/drawing/2014/main" id="{70225F88-2E0A-3BF6-E8EA-BBCE2D523150}"/>
              </a:ext>
            </a:extLst>
          </p:cNvPr>
          <p:cNvSpPr txBox="1"/>
          <p:nvPr/>
        </p:nvSpPr>
        <p:spPr>
          <a:xfrm>
            <a:off x="418142" y="4371318"/>
            <a:ext cx="6405396"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2"/>
            </a:pPr>
            <a:r>
              <a:rPr lang="en-US" sz="2400" b="1" dirty="0">
                <a:latin typeface="Lub Dub Medium" panose="020B0603030403020204" pitchFamily="34" charset="0"/>
              </a:rPr>
              <a:t>Dancing with friends</a:t>
            </a:r>
          </a:p>
        </p:txBody>
      </p:sp>
    </p:spTree>
    <p:extLst>
      <p:ext uri="{BB962C8B-B14F-4D97-AF65-F5344CB8AC3E}">
        <p14:creationId xmlns:p14="http://schemas.microsoft.com/office/powerpoint/2010/main" val="3878854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1300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99C70-8C4A-046E-2D07-E2ED3447650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35B9928-F21B-17D1-97EB-C9180411EDA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7964" y="739791"/>
            <a:ext cx="7869660" cy="5902245"/>
          </a:xfrm>
          <a:prstGeom prst="rect">
            <a:avLst/>
          </a:prstGeom>
        </p:spPr>
      </p:pic>
      <p:sp>
        <p:nvSpPr>
          <p:cNvPr id="4" name="Title 3">
            <a:extLst>
              <a:ext uri="{FF2B5EF4-FFF2-40B4-BE49-F238E27FC236}">
                <a16:creationId xmlns:a16="http://schemas.microsoft.com/office/drawing/2014/main" id="{7AF3E8DF-4F36-F9E2-CFF1-E7DA1DAACFC5}"/>
              </a:ext>
            </a:extLst>
          </p:cNvPr>
          <p:cNvSpPr txBox="1">
            <a:spLocks noGrp="1"/>
          </p:cNvSpPr>
          <p:nvPr>
            <p:ph type="title" idx="4294967295"/>
          </p:nvPr>
        </p:nvSpPr>
        <p:spPr>
          <a:xfrm>
            <a:off x="418142" y="1481169"/>
            <a:ext cx="5017713"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Healthy Habits for Life</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9EE29DA8-D423-97A1-3088-8DE9AAA67078}"/>
              </a:ext>
            </a:extLst>
          </p:cNvPr>
          <p:cNvSpPr txBox="1"/>
          <p:nvPr/>
        </p:nvSpPr>
        <p:spPr>
          <a:xfrm>
            <a:off x="418142" y="3155604"/>
            <a:ext cx="5677857" cy="1456809"/>
          </a:xfrm>
          <a:prstGeom prst="rect">
            <a:avLst/>
          </a:prstGeom>
          <a:noFill/>
        </p:spPr>
        <p:txBody>
          <a:bodyPr wrap="square" rtlCol="0">
            <a:spAutoFit/>
          </a:bodyPr>
          <a:lstStyle/>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Pair movement with healthy eating</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Stay active with friends or family</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Make it part of your daily routine</a:t>
            </a:r>
          </a:p>
        </p:txBody>
      </p:sp>
    </p:spTree>
    <p:extLst>
      <p:ext uri="{BB962C8B-B14F-4D97-AF65-F5344CB8AC3E}">
        <p14:creationId xmlns:p14="http://schemas.microsoft.com/office/powerpoint/2010/main" val="4214156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B2AFD-91EB-D0AC-8583-0B6B0EFCD71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A67F142-D1B4-D304-0392-8AD46CD3065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058049" y="1514979"/>
            <a:ext cx="4858252" cy="4858252"/>
          </a:xfrm>
          <a:prstGeom prst="rect">
            <a:avLst/>
          </a:prstGeom>
        </p:spPr>
      </p:pic>
      <p:sp>
        <p:nvSpPr>
          <p:cNvPr id="4" name="Title 3">
            <a:extLst>
              <a:ext uri="{FF2B5EF4-FFF2-40B4-BE49-F238E27FC236}">
                <a16:creationId xmlns:a16="http://schemas.microsoft.com/office/drawing/2014/main" id="{6C26ECF2-70EF-1AE5-6DA4-354E0D5C8735}"/>
              </a:ext>
            </a:extLst>
          </p:cNvPr>
          <p:cNvSpPr txBox="1">
            <a:spLocks noGrp="1"/>
          </p:cNvSpPr>
          <p:nvPr>
            <p:ph type="title" idx="4294967295"/>
          </p:nvPr>
        </p:nvSpPr>
        <p:spPr>
          <a:xfrm>
            <a:off x="418143" y="1481168"/>
            <a:ext cx="6897058" cy="23083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#4: </a:t>
            </a: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Fill in the blank: Exercise helps your ______ feel good.</a:t>
            </a:r>
            <a:endParaRPr kumimoji="0" lang="en-US" sz="48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endParaRPr>
          </a:p>
        </p:txBody>
      </p:sp>
      <p:sp>
        <p:nvSpPr>
          <p:cNvPr id="8" name="TextBox 7">
            <a:extLst>
              <a:ext uri="{FF2B5EF4-FFF2-40B4-BE49-F238E27FC236}">
                <a16:creationId xmlns:a16="http://schemas.microsoft.com/office/drawing/2014/main" id="{EBDE9307-BB7D-90C0-C326-1DD08AE0CBF5}"/>
              </a:ext>
            </a:extLst>
          </p:cNvPr>
          <p:cNvSpPr txBox="1"/>
          <p:nvPr/>
        </p:nvSpPr>
        <p:spPr>
          <a:xfrm>
            <a:off x="418142" y="3789492"/>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a:pPr>
            <a:r>
              <a:rPr lang="en-US" sz="2400" b="1" dirty="0">
                <a:latin typeface="Lub Dub Medium" panose="020B0603030403020204" pitchFamily="34" charset="0"/>
              </a:rPr>
              <a:t>Brain</a:t>
            </a:r>
          </a:p>
        </p:txBody>
      </p:sp>
      <p:grpSp>
        <p:nvGrpSpPr>
          <p:cNvPr id="3" name="Group 2">
            <a:extLst>
              <a:ext uri="{FF2B5EF4-FFF2-40B4-BE49-F238E27FC236}">
                <a16:creationId xmlns:a16="http://schemas.microsoft.com/office/drawing/2014/main" id="{A2EAE89B-FCD2-E5AD-E4D7-A9F34D7082D8}"/>
              </a:ext>
              <a:ext uri="{C183D7F6-B498-43B3-948B-1728B52AA6E4}">
                <adec:decorative xmlns:adec="http://schemas.microsoft.com/office/drawing/2017/decorative" val="1"/>
              </a:ext>
            </a:extLst>
          </p:cNvPr>
          <p:cNvGrpSpPr/>
          <p:nvPr/>
        </p:nvGrpSpPr>
        <p:grpSpPr>
          <a:xfrm>
            <a:off x="408617" y="4371318"/>
            <a:ext cx="6414921" cy="1170898"/>
            <a:chOff x="408617" y="4371318"/>
            <a:chExt cx="6414921" cy="1170898"/>
          </a:xfrm>
        </p:grpSpPr>
        <p:sp>
          <p:nvSpPr>
            <p:cNvPr id="2" name="TextBox 1">
              <a:extLst>
                <a:ext uri="{FF2B5EF4-FFF2-40B4-BE49-F238E27FC236}">
                  <a16:creationId xmlns:a16="http://schemas.microsoft.com/office/drawing/2014/main" id="{90C13E19-E75D-E84E-5FDD-DA48B268E49C}"/>
                </a:ext>
              </a:extLst>
            </p:cNvPr>
            <p:cNvSpPr txBox="1"/>
            <p:nvPr/>
          </p:nvSpPr>
          <p:spPr>
            <a:xfrm>
              <a:off x="418142" y="4371318"/>
              <a:ext cx="6405396"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2"/>
              </a:pPr>
              <a:r>
                <a:rPr lang="en-US" sz="2400" b="1" dirty="0">
                  <a:latin typeface="Lub Dub Medium" panose="020B0603030403020204" pitchFamily="34" charset="0"/>
                </a:rPr>
                <a:t>Shoes</a:t>
              </a:r>
            </a:p>
          </p:txBody>
        </p:sp>
        <p:sp>
          <p:nvSpPr>
            <p:cNvPr id="9" name="TextBox 8">
              <a:extLst>
                <a:ext uri="{FF2B5EF4-FFF2-40B4-BE49-F238E27FC236}">
                  <a16:creationId xmlns:a16="http://schemas.microsoft.com/office/drawing/2014/main" id="{64F544F7-6ED9-6827-6E0E-0B0C8EB80B2D}"/>
                </a:ext>
              </a:extLst>
            </p:cNvPr>
            <p:cNvSpPr txBox="1"/>
            <p:nvPr/>
          </p:nvSpPr>
          <p:spPr>
            <a:xfrm>
              <a:off x="408617" y="4953144"/>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3"/>
              </a:pPr>
              <a:r>
                <a:rPr lang="en-US" sz="2400" b="1" dirty="0">
                  <a:latin typeface="Lub Dub Medium" panose="020B0603030403020204" pitchFamily="34" charset="0"/>
                </a:rPr>
                <a:t>Backpack</a:t>
              </a:r>
            </a:p>
          </p:txBody>
        </p:sp>
      </p:grpSp>
    </p:spTree>
    <p:extLst>
      <p:ext uri="{BB962C8B-B14F-4D97-AF65-F5344CB8AC3E}">
        <p14:creationId xmlns:p14="http://schemas.microsoft.com/office/powerpoint/2010/main" val="4015044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1300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BF1FD-82DF-E5CD-19F5-A7C887890C3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F5FE87D-4491-B56C-2F8E-3AD44D85F64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6462" y="1477137"/>
            <a:ext cx="6667400" cy="4784418"/>
          </a:xfrm>
          <a:prstGeom prst="rect">
            <a:avLst/>
          </a:prstGeom>
        </p:spPr>
      </p:pic>
      <p:sp>
        <p:nvSpPr>
          <p:cNvPr id="2" name="Title 1">
            <a:extLst>
              <a:ext uri="{FF2B5EF4-FFF2-40B4-BE49-F238E27FC236}">
                <a16:creationId xmlns:a16="http://schemas.microsoft.com/office/drawing/2014/main" id="{20AA4087-7795-6978-9387-2D877FB9BC96}"/>
              </a:ext>
            </a:extLst>
          </p:cNvPr>
          <p:cNvSpPr txBox="1">
            <a:spLocks noGrp="1"/>
          </p:cNvSpPr>
          <p:nvPr>
            <p:ph type="title" idx="4294967295"/>
          </p:nvPr>
        </p:nvSpPr>
        <p:spPr>
          <a:xfrm>
            <a:off x="418142" y="1481169"/>
            <a:ext cx="11043424"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Why It Matters </a:t>
            </a:r>
            <a:b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b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for the Future</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3" name="TextBox 2">
            <a:extLst>
              <a:ext uri="{FF2B5EF4-FFF2-40B4-BE49-F238E27FC236}">
                <a16:creationId xmlns:a16="http://schemas.microsoft.com/office/drawing/2014/main" id="{A77CAE9A-F40E-2D83-FFF2-481878448FFE}"/>
              </a:ext>
            </a:extLst>
          </p:cNvPr>
          <p:cNvSpPr txBox="1"/>
          <p:nvPr/>
        </p:nvSpPr>
        <p:spPr>
          <a:xfrm>
            <a:off x="381383" y="3146079"/>
            <a:ext cx="4412783" cy="2195473"/>
          </a:xfrm>
          <a:prstGeom prst="rect">
            <a:avLst/>
          </a:prstGeom>
          <a:noFill/>
        </p:spPr>
        <p:txBody>
          <a:bodyPr wrap="square" rtlCol="0">
            <a:spAutoFit/>
          </a:bodyPr>
          <a:lstStyle/>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Active kids = healthier adults</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Reduces risk of obesity, diabetes, high blood pressure</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Builds confidence and teamwork</a:t>
            </a:r>
          </a:p>
        </p:txBody>
      </p:sp>
    </p:spTree>
    <p:extLst>
      <p:ext uri="{BB962C8B-B14F-4D97-AF65-F5344CB8AC3E}">
        <p14:creationId xmlns:p14="http://schemas.microsoft.com/office/powerpoint/2010/main" val="959909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A0C33-9F51-A39E-C7E6-EAE4C6C6882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07D23AF-EE03-977D-79F7-4A1241BDE25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7086" y="1773458"/>
            <a:ext cx="7699839" cy="4399908"/>
          </a:xfrm>
          <a:prstGeom prst="rect">
            <a:avLst/>
          </a:prstGeom>
        </p:spPr>
      </p:pic>
      <p:sp>
        <p:nvSpPr>
          <p:cNvPr id="4" name="Title 3">
            <a:extLst>
              <a:ext uri="{FF2B5EF4-FFF2-40B4-BE49-F238E27FC236}">
                <a16:creationId xmlns:a16="http://schemas.microsoft.com/office/drawing/2014/main" id="{1647876C-ED34-705C-D542-FCAE7F1F4539}"/>
              </a:ext>
            </a:extLst>
          </p:cNvPr>
          <p:cNvSpPr txBox="1">
            <a:spLocks noGrp="1"/>
          </p:cNvSpPr>
          <p:nvPr>
            <p:ph type="title" idx="4294967295"/>
          </p:nvPr>
        </p:nvSpPr>
        <p:spPr>
          <a:xfrm>
            <a:off x="418142" y="1443069"/>
            <a:ext cx="1104342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Wrap Up</a:t>
            </a:r>
          </a:p>
        </p:txBody>
      </p:sp>
      <p:sp>
        <p:nvSpPr>
          <p:cNvPr id="6" name="TextBox 5">
            <a:extLst>
              <a:ext uri="{FF2B5EF4-FFF2-40B4-BE49-F238E27FC236}">
                <a16:creationId xmlns:a16="http://schemas.microsoft.com/office/drawing/2014/main" id="{F7E983E2-6700-DD1F-FD78-4135474DA97B}"/>
              </a:ext>
            </a:extLst>
          </p:cNvPr>
          <p:cNvSpPr txBox="1"/>
          <p:nvPr/>
        </p:nvSpPr>
        <p:spPr>
          <a:xfrm>
            <a:off x="418141" y="2411818"/>
            <a:ext cx="3487109" cy="3303468"/>
          </a:xfrm>
          <a:prstGeom prst="rect">
            <a:avLst/>
          </a:prstGeom>
          <a:noFill/>
        </p:spPr>
        <p:txBody>
          <a:bodyPr wrap="square" rtlCol="0">
            <a:spAutoFit/>
          </a:bodyPr>
          <a:lstStyle/>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Move at least 60 minutes daily</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Exercise = superpower for brain, heart, and body</a:t>
            </a:r>
          </a:p>
          <a:p>
            <a:pPr marL="342900" indent="-342900">
              <a:spcBef>
                <a:spcPts val="1000"/>
              </a:spcBef>
              <a:buClr>
                <a:srgbClr val="CF222B"/>
              </a:buClr>
              <a:buSzPct val="130000"/>
              <a:buFont typeface="Arial" panose="020B0604020202020204" pitchFamily="34" charset="0"/>
              <a:buChar char="•"/>
            </a:pPr>
            <a:r>
              <a:rPr lang="en-US" sz="2400" b="1" dirty="0">
                <a:latin typeface="Lub Dub Medium" panose="020B0603030403020204" pitchFamily="34" charset="0"/>
              </a:rPr>
              <a:t>Join the AHA &amp; NFL PLAY 60 team to build a healthier future</a:t>
            </a:r>
          </a:p>
        </p:txBody>
      </p:sp>
    </p:spTree>
    <p:extLst>
      <p:ext uri="{BB962C8B-B14F-4D97-AF65-F5344CB8AC3E}">
        <p14:creationId xmlns:p14="http://schemas.microsoft.com/office/powerpoint/2010/main" val="39682786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ceab0fb5-f7ff-48b4-a0d0-9f76ef96ecf9}" enabled="0" method="" siteId="{ceab0fb5-f7ff-48b4-a0d0-9f76ef96ecf9}" removed="1"/>
</clbl:labelList>
</file>

<file path=docProps/app.xml><?xml version="1.0" encoding="utf-8"?>
<Properties xmlns="http://schemas.openxmlformats.org/officeDocument/2006/extended-properties" xmlns:vt="http://schemas.openxmlformats.org/officeDocument/2006/docPropsVTypes">
  <TotalTime>1409</TotalTime>
  <Words>842</Words>
  <Application>Microsoft Office PowerPoint</Application>
  <PresentationFormat>Widescreen</PresentationFormat>
  <Paragraphs>84</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Lub Dub Heavy</vt:lpstr>
      <vt:lpstr>Lub Dub Medium</vt:lpstr>
      <vt:lpstr>Office Theme</vt:lpstr>
      <vt:lpstr>In Motion:</vt:lpstr>
      <vt:lpstr>Why Move?</vt:lpstr>
      <vt:lpstr>Superpowers  of Exercise</vt:lpstr>
      <vt:lpstr>Quiz #1: What is the daily goal for kids and teens?</vt:lpstr>
      <vt:lpstr>PLAY 60 Challenge</vt:lpstr>
      <vt:lpstr>Quiz #2: PLAY 60 means you have to play football for 60 minutes every day.</vt:lpstr>
      <vt:lpstr>Fun Ways to Move</vt:lpstr>
      <vt:lpstr>Quiz #3: Which activity counts toward PLAY 60?</vt:lpstr>
      <vt:lpstr>Healthy Habits for Life</vt:lpstr>
      <vt:lpstr>Quiz #4: Fill in the blank: Exercise helps your ______ feel good.</vt:lpstr>
      <vt:lpstr>Why It Matters  for the Future</vt:lpstr>
      <vt:lpstr>Wrap 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Motion:</dc:title>
  <dc:creator>Travis Entrekin (NAT Field Campaigns - NC Consultant)</dc:creator>
  <cp:lastModifiedBy>Sai Charan Gode</cp:lastModifiedBy>
  <cp:revision>76</cp:revision>
  <dcterms:created xsi:type="dcterms:W3CDTF">2025-09-05T00:29:10Z</dcterms:created>
  <dcterms:modified xsi:type="dcterms:W3CDTF">2025-11-21T09:42:56Z</dcterms:modified>
</cp:coreProperties>
</file>