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222B"/>
    <a:srgbClr val="008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95E110-BA10-4265-B9B6-8AF687777A2E}" v="15" dt="2025-09-05T12:28:57.552"/>
    <p1510:client id="{D6400124-4044-4EE8-BF8C-8EB966D996B9}" v="106" dt="2025-09-05T15:59:08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16418-2EB0-491B-828F-E8D5166AA08F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561B2-32BC-48BE-9671-9D4E29169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66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Lub Dub Medium" panose="020B0603030403020204" pitchFamily="34" charset="0"/>
              </a:rPr>
              <a:t>(Correct: b – Healthy foods are your body’s fuel!)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65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Lub Dub Medium" panose="020B0603030403020204" pitchFamily="34" charset="0"/>
              </a:rPr>
              <a:t>(Answer: True!)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79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06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Lub Dub Medium" panose="020B0603030403020204" pitchFamily="34" charset="0"/>
              </a:rPr>
              <a:t>(Correct: b – Heart has to pump harder, which isn’t healthy!)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28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34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Lub Dub Medium" panose="020B0603030403020204" pitchFamily="34" charset="0"/>
              </a:rPr>
              <a:t>(Correct: d – All movement helps!)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8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436F8D34-9A04-012A-16EE-D88172785C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6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white objects&#10;&#10;AI-generated content may be incorrect.">
            <a:extLst>
              <a:ext uri="{FF2B5EF4-FFF2-40B4-BE49-F238E27FC236}">
                <a16:creationId xmlns:a16="http://schemas.microsoft.com/office/drawing/2014/main" id="{BC0A6C85-AF6E-FDFE-7794-FF1BFB285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55D99BBF-CBCA-F44A-2A07-BFCCAEF1C0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4" y="107069"/>
            <a:ext cx="1968753" cy="76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6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B6F94-CF80-B608-FE40-BFCEA2C1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2A80E-207F-EFC0-373B-8464B03FF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A95B-D432-FCE8-A076-958EADA4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1ADD7-BC89-6CE4-5D50-9C46ACBA8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8A9AE-D1DE-D85C-05DD-4AF61226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5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7B37-02CF-F5F0-FA45-CFFB5BDA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380FA-5741-8A53-3797-B7E560E2E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5AFA9-B381-D78D-05B4-5648A4E98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54CA6-3DAB-76F6-E5F7-EFFC5FA2C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48F53-2BE2-6B6E-44A8-B82C99D6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73847-4E03-B590-6D8A-8B1AC494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0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208E2-DA1C-4C60-81FF-9581BE4E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92D2E-ECEF-AC74-D5D4-A4091A10F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8DB3D-FB5F-D776-2A2E-125302E9D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61498-C172-A6BF-31C8-B6EA6A495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69198-C394-278E-DFE4-9B3ED9298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FA705-ADC5-F980-06A7-884C298D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63577A-AF52-C022-A876-D17C6FAA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43E310-52E0-4EFF-50CD-C19A2A94C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6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D4F4-616D-4D58-D0F4-E3714376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507AA-FF5D-B2ED-8924-A2CCC15D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1E61C-7339-3D88-494A-634ECF27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6CCC7-6C1F-DE7C-208E-FF612AE1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37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79261C-1324-9F44-296D-C4F12877F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167C6-AE19-46BE-1F2D-06D3CF847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2F8A7-ECAA-D9FD-8EFC-00E0D6973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0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0098-E8D0-4BB8-2704-883787B20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DA963-74E7-4D14-A74B-624B659C0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35561-91B2-26AF-D904-B2BE84686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D27B1-94A7-6490-E05C-3407530C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35EDB-DAEF-0F7C-2E42-64D5188A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78DC5-D9B2-9F74-A33F-C096FB1E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6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6E04-7AEC-4C4D-E567-39D3E942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9FAD2-36C1-E20E-AB36-FA7304CDD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59624-3639-1344-C422-5E7A8F6BF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59592-FE07-DBE1-BBDA-349601971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4ED31-F686-F5EC-20FF-D958CA86C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E9C20-10A5-B0ED-2650-7C0977DC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2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39A-57D4-5A23-CEF7-3DC6B72A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7AB53-517F-E86F-F568-BBE1A7EC3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19565-636B-009A-A901-4457599A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4E8EC-34D0-C970-AF03-E0CB9383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648EB-B949-57B3-DA55-39F438B9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8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ABF5E0-4FE2-780C-0E23-A8653B5E8E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4BFA57-0638-AF08-6353-8416524B6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A6B3C-E5CC-FC07-4881-67E76C01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30C02-C3CE-209D-8DF7-A2497824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9922-B8D6-FD49-EE97-86950A3B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4EAAB1-81BF-DE6A-B446-BDC7D6AF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E1943-7C08-2FA7-09DC-94FB1BF5D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E0254-5373-EA91-F1A9-2CD441D01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0D7BB-93A8-48D9-A09A-5101EBCA252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2F378-ABCE-AEA5-83AE-2A0708D0B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7CEB5-6D4A-96DA-5496-D649100DB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3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erican Heart Association, Kids Heart Challenge™, American Heart Challenge™ Logo.">
            <a:extLst>
              <a:ext uri="{FF2B5EF4-FFF2-40B4-BE49-F238E27FC236}">
                <a16:creationId xmlns:a16="http://schemas.microsoft.com/office/drawing/2014/main" id="{98B7EC9C-E358-0AD4-17A7-D343560AE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1" y="245745"/>
            <a:ext cx="2707009" cy="1055094"/>
          </a:xfrm>
          <a:prstGeom prst="rect">
            <a:avLst/>
          </a:prstGeom>
        </p:spPr>
      </p:pic>
      <p:pic>
        <p:nvPicPr>
          <p:cNvPr id="23" name="Picture 22" descr="American Heart Association Life's Essential 8™ Logo.">
            <a:extLst>
              <a:ext uri="{FF2B5EF4-FFF2-40B4-BE49-F238E27FC236}">
                <a16:creationId xmlns:a16="http://schemas.microsoft.com/office/drawing/2014/main" id="{7A2A9A97-D6EA-C912-6EE4-2B19FB883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525" y="245745"/>
            <a:ext cx="2039829" cy="581351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AB8A289D-5478-0CC3-063F-1706454BE3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2765" y="2959346"/>
            <a:ext cx="11043424" cy="178510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Healthy Eating</a:t>
            </a:r>
            <a:endParaRPr kumimoji="0" lang="en-US" sz="110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51E0FA-EAA1-A6A1-E4F8-F8B4A3A0FBCD}"/>
              </a:ext>
            </a:extLst>
          </p:cNvPr>
          <p:cNvSpPr txBox="1"/>
          <p:nvPr/>
        </p:nvSpPr>
        <p:spPr>
          <a:xfrm>
            <a:off x="624915" y="4545378"/>
            <a:ext cx="11043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700" b="1" dirty="0">
                <a:latin typeface="Lub Dub Medium" panose="020B0603030403020204" pitchFamily="34" charset="0"/>
              </a:rPr>
              <a:t>with the American Heart Association</a:t>
            </a:r>
            <a:endParaRPr lang="en-US" sz="4700" dirty="0">
              <a:latin typeface="Lub Dub Medium" panose="020B0603030403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08C9E-C938-CBE6-5455-C77571B52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90129" y="5403945"/>
            <a:ext cx="12057214" cy="652232"/>
          </a:xfrm>
          <a:prstGeom prst="rect">
            <a:avLst/>
          </a:prstGeom>
          <a:solidFill>
            <a:srgbClr val="0088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0A7660-CBC7-04BA-C7B3-0D77A9F6327B}"/>
              </a:ext>
            </a:extLst>
          </p:cNvPr>
          <p:cNvSpPr txBox="1"/>
          <p:nvPr/>
        </p:nvSpPr>
        <p:spPr>
          <a:xfrm>
            <a:off x="965710" y="5412180"/>
            <a:ext cx="10503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i="1" dirty="0">
                <a:solidFill>
                  <a:schemeClr val="bg1"/>
                </a:solidFill>
                <a:latin typeface="Lub Dub Medium" panose="020B0603030403020204" pitchFamily="34" charset="0"/>
              </a:rPr>
              <a:t>Fuel your body, fuel your life!</a:t>
            </a:r>
            <a:endParaRPr lang="en-US" sz="3200" dirty="0">
              <a:solidFill>
                <a:schemeClr val="bg1"/>
              </a:solidFill>
              <a:latin typeface="Lub Dub Medium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4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57BE6D-EB67-AA1D-1198-1EC399B2C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5"/>
          <a:stretch>
            <a:fillRect/>
          </a:stretch>
        </p:blipFill>
        <p:spPr>
          <a:xfrm>
            <a:off x="5699760" y="1262205"/>
            <a:ext cx="7195072" cy="517625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4C35F06-96A7-87C0-127F-9E1EF861A9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1" y="1357881"/>
            <a:ext cx="5129904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Why Healthy Eating Matters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B303-9826-D89C-EA4E-CD928B2DBCDE}"/>
              </a:ext>
            </a:extLst>
          </p:cNvPr>
          <p:cNvSpPr txBox="1"/>
          <p:nvPr/>
        </p:nvSpPr>
        <p:spPr>
          <a:xfrm>
            <a:off x="418143" y="3361356"/>
            <a:ext cx="5561417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Food = fuel for your body and brain</a:t>
            </a:r>
          </a:p>
          <a:p>
            <a:pPr marL="342900" indent="-342900">
              <a:spcBef>
                <a:spcPts val="1000"/>
              </a:spcBef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Eating well helps us feel good, do better in school, and play harder in sports.</a:t>
            </a:r>
          </a:p>
          <a:p>
            <a:pPr marL="342900" indent="-342900">
              <a:spcBef>
                <a:spcPts val="1000"/>
              </a:spcBef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Balance is key: It’s not about being perfect.</a:t>
            </a:r>
          </a:p>
        </p:txBody>
      </p:sp>
    </p:spTree>
    <p:extLst>
      <p:ext uri="{BB962C8B-B14F-4D97-AF65-F5344CB8AC3E}">
        <p14:creationId xmlns:p14="http://schemas.microsoft.com/office/powerpoint/2010/main" val="122314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93BB6-EC93-5EF5-B94F-B58F62E98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E258EC-3CFD-953C-CDF5-39FA5FA64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7" t="4622" r="4362"/>
          <a:stretch>
            <a:fillRect/>
          </a:stretch>
        </p:blipFill>
        <p:spPr>
          <a:xfrm>
            <a:off x="5869174" y="2044663"/>
            <a:ext cx="5892800" cy="490246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FF8339-5748-44A2-973D-3B507C02B92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8352" y="1457596"/>
            <a:ext cx="7558734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#1: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Your body is like a car. What does it need to run well?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2BA999-4B72-9DC6-81EF-D6C35220F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9450" y="3843575"/>
            <a:ext cx="5802622" cy="1758841"/>
            <a:chOff x="469450" y="3843575"/>
            <a:chExt cx="5802622" cy="175884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888F45-EC82-504B-A7BB-B045A939FD17}"/>
                </a:ext>
              </a:extLst>
            </p:cNvPr>
            <p:cNvSpPr txBox="1"/>
            <p:nvPr/>
          </p:nvSpPr>
          <p:spPr>
            <a:xfrm>
              <a:off x="469451" y="3843575"/>
              <a:ext cx="5802621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Clr>
                  <a:srgbClr val="CF222B"/>
                </a:buClr>
                <a:buFont typeface="+mj-lt"/>
                <a:buAutoNum type="alphaLcParenR"/>
              </a:pPr>
              <a:r>
                <a:rPr lang="en-US" sz="2400" b="1" dirty="0">
                  <a:latin typeface="Lub Dub Medium" panose="020B0603030403020204" pitchFamily="34" charset="0"/>
                </a:rPr>
                <a:t>Candy and soda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1D14097-237A-F47D-B647-2E6F2A6B9792}"/>
                </a:ext>
              </a:extLst>
            </p:cNvPr>
            <p:cNvSpPr txBox="1"/>
            <p:nvPr/>
          </p:nvSpPr>
          <p:spPr>
            <a:xfrm>
              <a:off x="469450" y="5013344"/>
              <a:ext cx="5802621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Clr>
                  <a:srgbClr val="CF222B"/>
                </a:buClr>
                <a:buFont typeface="+mj-lt"/>
                <a:buAutoNum type="alphaLcParenR" startAt="3"/>
              </a:pPr>
              <a:r>
                <a:rPr lang="en-US" sz="2400" b="1" dirty="0">
                  <a:latin typeface="Lub Dub Medium" panose="020B0603030403020204" pitchFamily="34" charset="0"/>
                </a:rPr>
                <a:t>Nothing at all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5A35B05-A752-0F88-20AD-E3C4EC7F99EA}"/>
              </a:ext>
            </a:extLst>
          </p:cNvPr>
          <p:cNvSpPr txBox="1"/>
          <p:nvPr/>
        </p:nvSpPr>
        <p:spPr>
          <a:xfrm>
            <a:off x="469450" y="4428460"/>
            <a:ext cx="580262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 startAt="2"/>
            </a:pPr>
            <a:r>
              <a:rPr lang="en-US" sz="2400" b="1" dirty="0">
                <a:latin typeface="Lub Dub Medium" panose="020B0603030403020204" pitchFamily="34" charset="0"/>
              </a:rPr>
              <a:t>The right fuel (healthy foods)</a:t>
            </a:r>
          </a:p>
        </p:txBody>
      </p:sp>
    </p:spTree>
    <p:extLst>
      <p:ext uri="{BB962C8B-B14F-4D97-AF65-F5344CB8AC3E}">
        <p14:creationId xmlns:p14="http://schemas.microsoft.com/office/powerpoint/2010/main" val="90268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E84C8-AA2B-B579-5083-EA622126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6CC3E7C-F525-EB9D-9910-89E803092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78787" y="1516341"/>
            <a:ext cx="4982779" cy="4873419"/>
            <a:chOff x="6210580" y="1516342"/>
            <a:chExt cx="4782132" cy="4677176"/>
          </a:xfrm>
        </p:grpSpPr>
        <p:pic>
          <p:nvPicPr>
            <p:cNvPr id="8" name="Picture 7" descr="A plate of food with a black background&#10;&#10;AI-generated content may be incorrect.">
              <a:extLst>
                <a:ext uri="{FF2B5EF4-FFF2-40B4-BE49-F238E27FC236}">
                  <a16:creationId xmlns:a16="http://schemas.microsoft.com/office/drawing/2014/main" id="{988E47F6-C4DC-B99F-BB30-384B54B37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2706" y="3203512"/>
              <a:ext cx="2990006" cy="2990006"/>
            </a:xfrm>
            <a:prstGeom prst="rect">
              <a:avLst/>
            </a:prstGeom>
          </p:spPr>
        </p:pic>
        <p:pic>
          <p:nvPicPr>
            <p:cNvPr id="5" name="Picture 4" descr="A bowl of food with vegetables&#10;&#10;AI-generated content may be incorrect.">
              <a:extLst>
                <a:ext uri="{FF2B5EF4-FFF2-40B4-BE49-F238E27FC236}">
                  <a16:creationId xmlns:a16="http://schemas.microsoft.com/office/drawing/2014/main" id="{BE78DA9A-3BFF-4EED-05D7-231A4754E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580" y="1516342"/>
              <a:ext cx="2990006" cy="2990006"/>
            </a:xfrm>
            <a:prstGeom prst="rect">
              <a:avLst/>
            </a:prstGeom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BECBD9C3-F43C-CFA0-5E4A-DE110F11A5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Build a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Healthy Plate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C29D5-6E60-6FA6-0925-74AED89D9E30}"/>
              </a:ext>
            </a:extLst>
          </p:cNvPr>
          <p:cNvSpPr txBox="1"/>
          <p:nvPr/>
        </p:nvSpPr>
        <p:spPr>
          <a:xfrm>
            <a:off x="418143" y="3133012"/>
            <a:ext cx="5017458" cy="219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Enjoy: fruits, veggies, whole grains, beans, nuts, lean proteins, seafood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Limit: sugary drinks, salty snacks, fried and processed foods.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Avoid: trans fats.</a:t>
            </a:r>
          </a:p>
        </p:txBody>
      </p:sp>
    </p:spTree>
    <p:extLst>
      <p:ext uri="{BB962C8B-B14F-4D97-AF65-F5344CB8AC3E}">
        <p14:creationId xmlns:p14="http://schemas.microsoft.com/office/powerpoint/2010/main" val="19431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7892E-FB9A-9D36-36A2-E67C448B7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DB3D3E5-7C00-3619-186D-C29D4E7DA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911" y="3185061"/>
            <a:ext cx="3933089" cy="32465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74E1E-9557-D328-2061-13B78541A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14" y="1531714"/>
            <a:ext cx="2934174" cy="293097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E73041A-8D81-3CC6-FA1F-3D168AB7F68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#2: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Which of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these is the BEST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snack choice?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71278-F6E3-1D09-9644-302335DAF0F8}"/>
              </a:ext>
            </a:extLst>
          </p:cNvPr>
          <p:cNvSpPr txBox="1"/>
          <p:nvPr/>
        </p:nvSpPr>
        <p:spPr>
          <a:xfrm>
            <a:off x="418142" y="4371319"/>
            <a:ext cx="580262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 startAt="2"/>
            </a:pPr>
            <a:r>
              <a:rPr lang="en-US" sz="2400" b="1" dirty="0">
                <a:latin typeface="Lub Dub Medium" panose="020B0603030403020204" pitchFamily="34" charset="0"/>
              </a:rPr>
              <a:t>Fruit and water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0188C2D-7867-45A7-A24C-1D2C381D7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18142" y="3789493"/>
            <a:ext cx="5802621" cy="1752724"/>
            <a:chOff x="418142" y="3789493"/>
            <a:chExt cx="5802621" cy="175272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41569B-95B7-1982-20B5-AB3BC57E4859}"/>
                </a:ext>
              </a:extLst>
            </p:cNvPr>
            <p:cNvSpPr txBox="1"/>
            <p:nvPr/>
          </p:nvSpPr>
          <p:spPr>
            <a:xfrm>
              <a:off x="418142" y="3789493"/>
              <a:ext cx="5802621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Clr>
                  <a:srgbClr val="CF222B"/>
                </a:buClr>
                <a:buFont typeface="+mj-lt"/>
                <a:buAutoNum type="alphaLcParenR"/>
              </a:pPr>
              <a:r>
                <a:rPr lang="en-US" sz="2400" b="1" dirty="0">
                  <a:latin typeface="Lub Dub Medium" panose="020B0603030403020204" pitchFamily="34" charset="0"/>
                </a:rPr>
                <a:t>Potato chips and soda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700EA8-3F98-240E-C233-69F2D06BC699}"/>
                </a:ext>
              </a:extLst>
            </p:cNvPr>
            <p:cNvSpPr txBox="1"/>
            <p:nvPr/>
          </p:nvSpPr>
          <p:spPr>
            <a:xfrm>
              <a:off x="418142" y="4953145"/>
              <a:ext cx="5802621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Clr>
                  <a:srgbClr val="CF222B"/>
                </a:buClr>
                <a:buFont typeface="+mj-lt"/>
                <a:buAutoNum type="alphaLcParenR" startAt="3"/>
              </a:pPr>
              <a:r>
                <a:rPr lang="en-US" sz="2400" b="1" dirty="0">
                  <a:latin typeface="Lub Dub Medium" panose="020B0603030403020204" pitchFamily="34" charset="0"/>
                </a:rPr>
                <a:t>Candy and juice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53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5FE5D-BE0C-35FB-5392-AC7176608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D9B341-6F03-EF2C-5A0C-8C483732B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33" y="1341732"/>
            <a:ext cx="5184351" cy="518435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1EC450-8DA3-F244-F214-F7D65940DC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The Sugar Story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B2E70C-DF4A-03B8-3F95-89C9A0021148}"/>
              </a:ext>
            </a:extLst>
          </p:cNvPr>
          <p:cNvSpPr txBox="1"/>
          <p:nvPr/>
        </p:nvSpPr>
        <p:spPr>
          <a:xfrm>
            <a:off x="418143" y="2403373"/>
            <a:ext cx="5184352" cy="187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Sugar = quick energy but too much can harm your body.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Sugary drinks can lead to diabetes.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Better choices: water, milk, fruit.</a:t>
            </a:r>
          </a:p>
        </p:txBody>
      </p:sp>
    </p:spTree>
    <p:extLst>
      <p:ext uri="{BB962C8B-B14F-4D97-AF65-F5344CB8AC3E}">
        <p14:creationId xmlns:p14="http://schemas.microsoft.com/office/powerpoint/2010/main" val="5193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9A801-544B-F924-A0D0-6213EBF18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2E5530-D3BC-98A9-F1BA-FB6767E65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07" y="1016536"/>
            <a:ext cx="6189431" cy="618943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286EAF0-A182-3AAA-FF78-DF197C961F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5757504" cy="30469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#3: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Water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is the ultimate super fuel for your body.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539F3-2FF9-B077-F2F5-D15BFC9647BD}"/>
              </a:ext>
            </a:extLst>
          </p:cNvPr>
          <p:cNvSpPr txBox="1"/>
          <p:nvPr/>
        </p:nvSpPr>
        <p:spPr>
          <a:xfrm>
            <a:off x="469450" y="4499701"/>
            <a:ext cx="580262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True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30D024-58A8-04CD-FEB0-9A2826DAEE45}"/>
              </a:ext>
            </a:extLst>
          </p:cNvPr>
          <p:cNvSpPr txBox="1"/>
          <p:nvPr/>
        </p:nvSpPr>
        <p:spPr>
          <a:xfrm>
            <a:off x="469449" y="5033551"/>
            <a:ext cx="580262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 startAt="2"/>
            </a:pPr>
            <a:r>
              <a:rPr lang="en-US" sz="2400" b="1" dirty="0">
                <a:latin typeface="Lub Dub Medium" panose="020B0603030403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00961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1AE95-D03E-484A-CDFE-689A39BB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5C9EDE-6100-6C45-4B28-BBCBD8BCB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952" y="1230384"/>
            <a:ext cx="6078681" cy="455901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577E684-C0F3-C8C8-58AF-44DC3B6605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Balanced Bodies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ABBD64-9DF9-9785-9268-BFA5926480DD}"/>
              </a:ext>
            </a:extLst>
          </p:cNvPr>
          <p:cNvSpPr txBox="1"/>
          <p:nvPr/>
        </p:nvSpPr>
        <p:spPr>
          <a:xfrm>
            <a:off x="418142" y="2449625"/>
            <a:ext cx="5521711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Eating well + being active keeps your body balanced.</a:t>
            </a:r>
          </a:p>
          <a:p>
            <a:pPr marL="347472" indent="-347472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Healthy weight is about health, not looks.</a:t>
            </a:r>
          </a:p>
          <a:p>
            <a:pPr marL="347472" indent="-347472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Eat when hungry, stop when full.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5D106E-DCFF-5B36-34C5-3FB5940CB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854" y="4321918"/>
            <a:ext cx="2296376" cy="19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61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84B7F-14E1-90AA-46EB-1033D9994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18913B-B83D-49DE-3CAC-9513E5376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8" t="14945" r="27240"/>
          <a:stretch>
            <a:fillRect/>
          </a:stretch>
        </p:blipFill>
        <p:spPr>
          <a:xfrm>
            <a:off x="3556001" y="2312166"/>
            <a:ext cx="4846320" cy="472933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7C8D49E-BDC6-3BFA-5CCF-680D725A86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Building Blocks of the Body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7D2E58-B4AE-19B2-3EC8-52BEE47E3F2A}"/>
              </a:ext>
            </a:extLst>
          </p:cNvPr>
          <p:cNvSpPr txBox="1"/>
          <p:nvPr/>
        </p:nvSpPr>
        <p:spPr>
          <a:xfrm>
            <a:off x="1075487" y="2387981"/>
            <a:ext cx="3014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Lub Dub Heavy" panose="020B0903030403020204" pitchFamily="34" charset="0"/>
              </a:rPr>
              <a:t>GOOD </a:t>
            </a:r>
            <a:br>
              <a:rPr lang="en-US" sz="2400" b="1" dirty="0">
                <a:latin typeface="Lub Dub Heavy" panose="020B0903030403020204" pitchFamily="34" charset="0"/>
              </a:rPr>
            </a:br>
            <a:r>
              <a:rPr lang="en-US" sz="2400" b="1" dirty="0">
                <a:latin typeface="Lub Dub Heavy" panose="020B0903030403020204" pitchFamily="34" charset="0"/>
              </a:rPr>
              <a:t>cholesterol (HDL): </a:t>
            </a:r>
            <a:br>
              <a:rPr lang="en-US" sz="2400" b="1" dirty="0">
                <a:latin typeface="Lub Dub Medium" panose="020B0603030403020204" pitchFamily="34" charset="0"/>
              </a:rPr>
            </a:br>
            <a:r>
              <a:rPr lang="en-US" sz="2400" b="1" dirty="0">
                <a:latin typeface="Lub Dub Medium" panose="020B0603030403020204" pitchFamily="34" charset="0"/>
              </a:rPr>
              <a:t>cleans up.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8CAD55-7929-2560-159A-E64EA8D5B297}"/>
              </a:ext>
            </a:extLst>
          </p:cNvPr>
          <p:cNvSpPr txBox="1"/>
          <p:nvPr/>
        </p:nvSpPr>
        <p:spPr>
          <a:xfrm>
            <a:off x="7929707" y="2387980"/>
            <a:ext cx="3059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Lub Dub Heavy" panose="020B0903030403020204" pitchFamily="34" charset="0"/>
              </a:rPr>
              <a:t>BAD</a:t>
            </a:r>
            <a:br>
              <a:rPr lang="en-US" sz="2400" b="1" dirty="0">
                <a:latin typeface="Lub Dub Heavy" panose="020B0903030403020204" pitchFamily="34" charset="0"/>
              </a:rPr>
            </a:br>
            <a:r>
              <a:rPr lang="en-US" sz="2400" b="1" dirty="0">
                <a:latin typeface="Lub Dub Heavy" panose="020B0903030403020204" pitchFamily="34" charset="0"/>
              </a:rPr>
              <a:t>cholesterol (LDL): </a:t>
            </a:r>
            <a:br>
              <a:rPr lang="en-US" sz="2400" b="1" dirty="0">
                <a:latin typeface="Lub Dub Medium" panose="020B0603030403020204" pitchFamily="34" charset="0"/>
              </a:rPr>
            </a:br>
            <a:r>
              <a:rPr lang="en-US" sz="2400" b="1" dirty="0">
                <a:latin typeface="Lub Dub Medium" panose="020B0603030403020204" pitchFamily="34" charset="0"/>
              </a:rPr>
              <a:t>clogs arteries.</a:t>
            </a:r>
          </a:p>
        </p:txBody>
      </p:sp>
    </p:spTree>
    <p:extLst>
      <p:ext uri="{BB962C8B-B14F-4D97-AF65-F5344CB8AC3E}">
        <p14:creationId xmlns:p14="http://schemas.microsoft.com/office/powerpoint/2010/main" val="3606346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F1FD-82DF-E5CD-19F5-A7C887890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54EA7D-5795-F99A-F8D8-C6B76D9C3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609" y="1111984"/>
            <a:ext cx="5385311" cy="538531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0DC8487-05AC-350E-51D0-08E3E48203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844172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Don’t Be Pressured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70EE30-20FA-2F59-5ED7-0DEAC7616A11}"/>
              </a:ext>
            </a:extLst>
          </p:cNvPr>
          <p:cNvSpPr txBox="1"/>
          <p:nvPr/>
        </p:nvSpPr>
        <p:spPr>
          <a:xfrm>
            <a:off x="418143" y="2750984"/>
            <a:ext cx="461105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Too much salty/fatty food raises blood pressure.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High BP makes the heart work harder.</a:t>
            </a:r>
          </a:p>
        </p:txBody>
      </p:sp>
    </p:spTree>
    <p:extLst>
      <p:ext uri="{BB962C8B-B14F-4D97-AF65-F5344CB8AC3E}">
        <p14:creationId xmlns:p14="http://schemas.microsoft.com/office/powerpoint/2010/main" val="95990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6B850-4D8B-DC0D-71C6-D30AC1D42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2C52D2-B053-E0EB-85D4-5A312FCDA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90" t="3850"/>
          <a:stretch>
            <a:fillRect/>
          </a:stretch>
        </p:blipFill>
        <p:spPr>
          <a:xfrm>
            <a:off x="7376160" y="1076960"/>
            <a:ext cx="5321668" cy="578103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552F61B-F892-A565-4A23-C18A0B7C71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7448455" cy="30469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#4: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What happens if blood vessels get squeezed like a straw?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621C8B-22DC-A1A1-931F-CEAED88CFAA6}"/>
              </a:ext>
            </a:extLst>
          </p:cNvPr>
          <p:cNvSpPr txBox="1"/>
          <p:nvPr/>
        </p:nvSpPr>
        <p:spPr>
          <a:xfrm>
            <a:off x="418142" y="4371319"/>
            <a:ext cx="580262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 startAt="2"/>
            </a:pPr>
            <a:r>
              <a:rPr lang="en-US" sz="2400" b="1" dirty="0">
                <a:latin typeface="Lub Dub Medium" panose="020B0603030403020204" pitchFamily="34" charset="0"/>
              </a:rPr>
              <a:t>Heart works harder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FAC12B-3984-A02B-6768-5136B42DC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18142" y="3789493"/>
            <a:ext cx="5802621" cy="1752724"/>
            <a:chOff x="418142" y="3789493"/>
            <a:chExt cx="5802621" cy="175272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8B9F8A-0A8C-B345-5944-D60337644DC9}"/>
                </a:ext>
              </a:extLst>
            </p:cNvPr>
            <p:cNvSpPr txBox="1"/>
            <p:nvPr/>
          </p:nvSpPr>
          <p:spPr>
            <a:xfrm>
              <a:off x="418142" y="3789493"/>
              <a:ext cx="5802621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Clr>
                  <a:srgbClr val="CF222B"/>
                </a:buClr>
                <a:buFont typeface="+mj-lt"/>
                <a:buAutoNum type="alphaLcParenR"/>
              </a:pPr>
              <a:r>
                <a:rPr lang="en-US" sz="2400" b="1" dirty="0">
                  <a:latin typeface="Lub Dub Medium" panose="020B0603030403020204" pitchFamily="34" charset="0"/>
                </a:rPr>
                <a:t>Blood flows easily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3C773EA-BC8D-2DFA-B740-01C2943456F9}"/>
                </a:ext>
              </a:extLst>
            </p:cNvPr>
            <p:cNvSpPr txBox="1"/>
            <p:nvPr/>
          </p:nvSpPr>
          <p:spPr>
            <a:xfrm>
              <a:off x="418142" y="4953145"/>
              <a:ext cx="5802621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Clr>
                  <a:srgbClr val="CF222B"/>
                </a:buClr>
                <a:buFont typeface="+mj-lt"/>
                <a:buAutoNum type="alphaLcParenR" startAt="3"/>
              </a:pPr>
              <a:r>
                <a:rPr lang="en-US" sz="2400" b="1" dirty="0">
                  <a:latin typeface="Lub Dub Medium" panose="020B0603030403020204" pitchFamily="34" charset="0"/>
                </a:rPr>
                <a:t>Nothing changes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13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A9ADB-2A31-F0D5-AC19-685E46604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C47821A-C0CF-64AA-1B55-5D924102A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40924" y="1088748"/>
            <a:ext cx="7301415" cy="5137442"/>
            <a:chOff x="4565159" y="710436"/>
            <a:chExt cx="7903303" cy="571167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DACB401-29A0-7479-E252-4330DFECC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8952" y="1772603"/>
              <a:ext cx="4649510" cy="464951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357219A-081E-A671-89E8-397045BA9F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5159" y="710436"/>
              <a:ext cx="3965465" cy="3965465"/>
            </a:xfrm>
            <a:prstGeom prst="rect">
              <a:avLst/>
            </a:prstGeom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42FCCBC-1E7E-200D-3470-3A805D7080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In Motion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D0B3B1-A567-3F7A-4146-0BF9ECF1589A}"/>
              </a:ext>
            </a:extLst>
          </p:cNvPr>
          <p:cNvSpPr txBox="1"/>
          <p:nvPr/>
        </p:nvSpPr>
        <p:spPr>
          <a:xfrm>
            <a:off x="418143" y="2387981"/>
            <a:ext cx="3828737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Kids &amp; teens: 60 minutes of activity daily.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Exercise = superpower for heart, brain, and bones.</a:t>
            </a:r>
          </a:p>
        </p:txBody>
      </p:sp>
    </p:spTree>
    <p:extLst>
      <p:ext uri="{BB962C8B-B14F-4D97-AF65-F5344CB8AC3E}">
        <p14:creationId xmlns:p14="http://schemas.microsoft.com/office/powerpoint/2010/main" val="390097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8C506-5DD3-5386-9162-9174BD093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3F301F-E051-03D9-09D5-2CE652957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"/>
          <a:stretch>
            <a:fillRect/>
          </a:stretch>
        </p:blipFill>
        <p:spPr>
          <a:xfrm>
            <a:off x="6335529" y="907091"/>
            <a:ext cx="5527703" cy="572074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86857-E1CF-A450-EDCE-E86B27C866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7448455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#5: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Which of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these counts as physical activity?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65A564-B517-71B3-C4FC-33A89926294C}"/>
              </a:ext>
            </a:extLst>
          </p:cNvPr>
          <p:cNvSpPr txBox="1"/>
          <p:nvPr/>
        </p:nvSpPr>
        <p:spPr>
          <a:xfrm>
            <a:off x="418142" y="3789493"/>
            <a:ext cx="5802621" cy="1689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Dancing with friends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Riding a bike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Walking the dog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821106-DBA4-B034-ED74-296FD246AC6D}"/>
              </a:ext>
            </a:extLst>
          </p:cNvPr>
          <p:cNvSpPr txBox="1"/>
          <p:nvPr/>
        </p:nvSpPr>
        <p:spPr>
          <a:xfrm>
            <a:off x="418142" y="5465064"/>
            <a:ext cx="580262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 startAt="4"/>
            </a:pPr>
            <a:r>
              <a:rPr lang="en-US" sz="2400" b="1" dirty="0">
                <a:latin typeface="Lub Dub Medium" panose="020B0603030403020204" pitchFamily="34" charset="0"/>
              </a:rPr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01287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9BE67-F8DD-CB05-A744-06B338FC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0862AA-142A-6E8D-A4F3-B438D36C7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29" y="2306677"/>
            <a:ext cx="7156674" cy="408952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5E274ED-8206-1AAA-ACD3-C3C19C79650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Tips for Everyday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Choices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BF6830-1CA3-D4DC-1055-AA3AF52E628A}"/>
              </a:ext>
            </a:extLst>
          </p:cNvPr>
          <p:cNvSpPr txBox="1"/>
          <p:nvPr/>
        </p:nvSpPr>
        <p:spPr>
          <a:xfrm>
            <a:off x="418143" y="3153560"/>
            <a:ext cx="4310086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Swap soda for water.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Pick fruit instead of candy.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Try kid-friendly recipes: recipes.heart.org.</a:t>
            </a:r>
          </a:p>
        </p:txBody>
      </p:sp>
    </p:spTree>
    <p:extLst>
      <p:ext uri="{BB962C8B-B14F-4D97-AF65-F5344CB8AC3E}">
        <p14:creationId xmlns:p14="http://schemas.microsoft.com/office/powerpoint/2010/main" val="2786523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A0C33-9F51-A39E-C7E6-EAE4C6C68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C2EC93-3212-2856-CBA8-51C25AA67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854" y="1343417"/>
            <a:ext cx="5156395" cy="515639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647876C-ED34-705C-D542-FCAE7F1F45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Wrap 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E983E2-6700-DD1F-FD78-4135474DA97B}"/>
              </a:ext>
            </a:extLst>
          </p:cNvPr>
          <p:cNvSpPr txBox="1"/>
          <p:nvPr/>
        </p:nvSpPr>
        <p:spPr>
          <a:xfrm>
            <a:off x="418143" y="2449918"/>
            <a:ext cx="4616194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Life’s Essential 8 = daily habits for a healthy heart.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Small choices add up.</a:t>
            </a:r>
          </a:p>
          <a:p>
            <a:pPr marL="342900" indent="-342900">
              <a:spcBef>
                <a:spcPts val="1000"/>
              </a:spcBef>
              <a:buClr>
                <a:srgbClr val="CF222B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You have the power to fuel your future!</a:t>
            </a:r>
          </a:p>
        </p:txBody>
      </p:sp>
    </p:spTree>
    <p:extLst>
      <p:ext uri="{BB962C8B-B14F-4D97-AF65-F5344CB8AC3E}">
        <p14:creationId xmlns:p14="http://schemas.microsoft.com/office/powerpoint/2010/main" val="39682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eab0fb5-f7ff-48b4-a0d0-9f76ef96ecf9}" enabled="0" method="" siteId="{ceab0fb5-f7ff-48b4-a0d0-9f76ef96ecf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448</Words>
  <Application>Microsoft Office PowerPoint</Application>
  <PresentationFormat>Widescreen</PresentationFormat>
  <Paragraphs>67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Lub Dub Heavy</vt:lpstr>
      <vt:lpstr>Lub Dub Medium</vt:lpstr>
      <vt:lpstr>Office Theme</vt:lpstr>
      <vt:lpstr>Healthy Eating</vt:lpstr>
      <vt:lpstr>Why Healthy Eating Matters</vt:lpstr>
      <vt:lpstr>Quiz #1: Your body is like a car. What does it need to run well?</vt:lpstr>
      <vt:lpstr>Build a Healthy Plate</vt:lpstr>
      <vt:lpstr>Quiz #2: Which of  these is the BEST  snack choice?</vt:lpstr>
      <vt:lpstr>The Sugar Story</vt:lpstr>
      <vt:lpstr>Quiz #3: Water  is the ultimate super fuel for your body.</vt:lpstr>
      <vt:lpstr>Balanced Bodies</vt:lpstr>
      <vt:lpstr>Building Blocks of the Body</vt:lpstr>
      <vt:lpstr>Don’t Be Pressured</vt:lpstr>
      <vt:lpstr>Quiz #4: What happens if blood vessels get squeezed like a straw? </vt:lpstr>
      <vt:lpstr>In Motion</vt:lpstr>
      <vt:lpstr>Quiz #5: Which of  these counts as physical activity?</vt:lpstr>
      <vt:lpstr>Tips for Everyday  Choices</vt:lpstr>
      <vt:lpstr>Wrap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Eating</dc:title>
  <dc:creator>Travis Entrekin (NAT Field Campaigns - NC Consultant)</dc:creator>
  <cp:lastModifiedBy>Sai Charan Gode</cp:lastModifiedBy>
  <cp:revision>66</cp:revision>
  <dcterms:created xsi:type="dcterms:W3CDTF">2025-09-05T00:29:10Z</dcterms:created>
  <dcterms:modified xsi:type="dcterms:W3CDTF">2025-11-21T09:38:54Z</dcterms:modified>
</cp:coreProperties>
</file>